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71" r:id="rId4"/>
    <p:sldId id="272" r:id="rId5"/>
    <p:sldId id="273" r:id="rId6"/>
    <p:sldId id="274" r:id="rId7"/>
    <p:sldId id="276" r:id="rId8"/>
    <p:sldId id="259" r:id="rId9"/>
    <p:sldId id="260" r:id="rId10"/>
    <p:sldId id="278" r:id="rId11"/>
    <p:sldId id="261" r:id="rId12"/>
    <p:sldId id="264" r:id="rId13"/>
    <p:sldId id="265" r:id="rId14"/>
    <p:sldId id="269" r:id="rId15"/>
    <p:sldId id="267" r:id="rId16"/>
    <p:sldId id="268" r:id="rId17"/>
    <p:sldId id="262" r:id="rId18"/>
    <p:sldId id="263" r:id="rId19"/>
    <p:sldId id="270" r:id="rId2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EEB790-007E-4317-8EC5-345E2A201661}" v="5147" dt="2021-01-18T18:29:23.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B2E825-25D3-4C8F-9D0A-29E0B30816A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836BFCF-536B-421A-8D76-8CC6E05CB822}">
      <dgm:prSet/>
      <dgm:spPr/>
      <dgm:t>
        <a:bodyPr/>
        <a:lstStyle/>
        <a:p>
          <a:pPr>
            <a:lnSpc>
              <a:spcPct val="100000"/>
            </a:lnSpc>
          </a:pPr>
          <a:r>
            <a:rPr lang="en-GB"/>
            <a:t>Posterior Calibration</a:t>
          </a:r>
          <a:endParaRPr lang="en-US"/>
        </a:p>
      </dgm:t>
    </dgm:pt>
    <dgm:pt modelId="{13A12232-B9AF-4FAD-8F3A-50DB6EF2628A}" type="parTrans" cxnId="{DD94A68D-32F1-4942-BA04-AE300CB7A1AF}">
      <dgm:prSet/>
      <dgm:spPr/>
      <dgm:t>
        <a:bodyPr/>
        <a:lstStyle/>
        <a:p>
          <a:endParaRPr lang="en-US"/>
        </a:p>
      </dgm:t>
    </dgm:pt>
    <dgm:pt modelId="{BEB1C48B-2138-4A35-990F-EE1F9594BBDD}" type="sibTrans" cxnId="{DD94A68D-32F1-4942-BA04-AE300CB7A1AF}">
      <dgm:prSet/>
      <dgm:spPr/>
      <dgm:t>
        <a:bodyPr/>
        <a:lstStyle/>
        <a:p>
          <a:pPr>
            <a:lnSpc>
              <a:spcPct val="100000"/>
            </a:lnSpc>
          </a:pPr>
          <a:endParaRPr lang="en-US"/>
        </a:p>
      </dgm:t>
    </dgm:pt>
    <dgm:pt modelId="{CD765F3D-1C12-4867-8C84-3E39846C6325}">
      <dgm:prSet/>
      <dgm:spPr/>
      <dgm:t>
        <a:bodyPr/>
        <a:lstStyle/>
        <a:p>
          <a:pPr>
            <a:lnSpc>
              <a:spcPct val="100000"/>
            </a:lnSpc>
          </a:pPr>
          <a:r>
            <a:rPr lang="en-GB"/>
            <a:t>Post-processing to re-learn appropriate distribution from validation set, apply it to test set</a:t>
          </a:r>
          <a:endParaRPr lang="en-US"/>
        </a:p>
      </dgm:t>
    </dgm:pt>
    <dgm:pt modelId="{9C6891D8-FB48-4054-AFBE-01882C38A252}" type="parTrans" cxnId="{DDA9B635-801B-41EF-A63B-1265EF138922}">
      <dgm:prSet/>
      <dgm:spPr/>
      <dgm:t>
        <a:bodyPr/>
        <a:lstStyle/>
        <a:p>
          <a:endParaRPr lang="en-US"/>
        </a:p>
      </dgm:t>
    </dgm:pt>
    <dgm:pt modelId="{02549D46-61C7-4001-9C37-273BAA915842}" type="sibTrans" cxnId="{DDA9B635-801B-41EF-A63B-1265EF138922}">
      <dgm:prSet/>
      <dgm:spPr/>
      <dgm:t>
        <a:bodyPr/>
        <a:lstStyle/>
        <a:p>
          <a:pPr>
            <a:lnSpc>
              <a:spcPct val="100000"/>
            </a:lnSpc>
          </a:pPr>
          <a:endParaRPr lang="en-US"/>
        </a:p>
      </dgm:t>
    </dgm:pt>
    <dgm:pt modelId="{D3C4055B-F62E-4760-B1EB-CC9497517F29}">
      <dgm:prSet phldr="0"/>
      <dgm:spPr/>
      <dgm:t>
        <a:bodyPr/>
        <a:lstStyle/>
        <a:p>
          <a:pPr rtl="0">
            <a:lnSpc>
              <a:spcPct val="100000"/>
            </a:lnSpc>
          </a:pPr>
          <a:r>
            <a:rPr lang="en-GB" b="1" dirty="0">
              <a:latin typeface="Calibri Light" panose="020F0302020204030204"/>
            </a:rPr>
            <a:t>Poor generalization due to small number of samples in calibration set</a:t>
          </a:r>
          <a:endParaRPr lang="en-GB" b="1" dirty="0"/>
        </a:p>
      </dgm:t>
    </dgm:pt>
    <dgm:pt modelId="{9B374407-97C0-4DD7-934D-F19BA20303CD}" type="parTrans" cxnId="{F7BB3CFC-92A0-41AF-B572-0E8DE744F723}">
      <dgm:prSet/>
      <dgm:spPr/>
      <dgm:t>
        <a:bodyPr/>
        <a:lstStyle/>
        <a:p>
          <a:endParaRPr lang="en-US"/>
        </a:p>
      </dgm:t>
    </dgm:pt>
    <dgm:pt modelId="{72E87479-0FB3-41C7-AAC1-B2CA97F8CF9F}" type="sibTrans" cxnId="{F7BB3CFC-92A0-41AF-B572-0E8DE744F723}">
      <dgm:prSet/>
      <dgm:spPr/>
      <dgm:t>
        <a:bodyPr/>
        <a:lstStyle/>
        <a:p>
          <a:pPr>
            <a:lnSpc>
              <a:spcPct val="100000"/>
            </a:lnSpc>
          </a:pPr>
          <a:endParaRPr lang="en-US"/>
        </a:p>
      </dgm:t>
    </dgm:pt>
    <dgm:pt modelId="{9267A043-A582-439E-B02A-BF7050EC29D9}">
      <dgm:prSet/>
      <dgm:spPr/>
      <dgm:t>
        <a:bodyPr/>
        <a:lstStyle/>
        <a:p>
          <a:pPr>
            <a:lnSpc>
              <a:spcPct val="100000"/>
            </a:lnSpc>
          </a:pPr>
          <a:r>
            <a:rPr lang="en-GB"/>
            <a:t>Calibrate while training [2]</a:t>
          </a:r>
          <a:endParaRPr lang="en-US"/>
        </a:p>
      </dgm:t>
    </dgm:pt>
    <dgm:pt modelId="{9ECC800F-3AC8-4FAA-94DD-C5A110ED6B77}" type="parTrans" cxnId="{7843406C-9DE9-48FF-A75A-BEAA343C54C4}">
      <dgm:prSet/>
      <dgm:spPr/>
      <dgm:t>
        <a:bodyPr/>
        <a:lstStyle/>
        <a:p>
          <a:endParaRPr lang="en-US"/>
        </a:p>
      </dgm:t>
    </dgm:pt>
    <dgm:pt modelId="{D33F416D-1E45-4278-AF90-3B2EC702EA48}" type="sibTrans" cxnId="{7843406C-9DE9-48FF-A75A-BEAA343C54C4}">
      <dgm:prSet/>
      <dgm:spPr/>
      <dgm:t>
        <a:bodyPr/>
        <a:lstStyle/>
        <a:p>
          <a:endParaRPr lang="en-US"/>
        </a:p>
      </dgm:t>
    </dgm:pt>
    <dgm:pt modelId="{E13981EF-0292-4ECD-B828-592BBECE481C}" type="pres">
      <dgm:prSet presAssocID="{50B2E825-25D3-4C8F-9D0A-29E0B30816A6}" presName="root" presStyleCnt="0">
        <dgm:presLayoutVars>
          <dgm:dir/>
          <dgm:resizeHandles val="exact"/>
        </dgm:presLayoutVars>
      </dgm:prSet>
      <dgm:spPr/>
    </dgm:pt>
    <dgm:pt modelId="{8FED98F3-0724-451E-9982-5742D80D1FB3}" type="pres">
      <dgm:prSet presAssocID="{50B2E825-25D3-4C8F-9D0A-29E0B30816A6}" presName="container" presStyleCnt="0">
        <dgm:presLayoutVars>
          <dgm:dir/>
          <dgm:resizeHandles val="exact"/>
        </dgm:presLayoutVars>
      </dgm:prSet>
      <dgm:spPr/>
    </dgm:pt>
    <dgm:pt modelId="{75255F60-2359-44F2-BFB3-4C389075B831}" type="pres">
      <dgm:prSet presAssocID="{1836BFCF-536B-421A-8D76-8CC6E05CB822}" presName="compNode" presStyleCnt="0"/>
      <dgm:spPr/>
    </dgm:pt>
    <dgm:pt modelId="{CB08E20F-BD12-442C-97E0-DDA179D7371E}" type="pres">
      <dgm:prSet presAssocID="{1836BFCF-536B-421A-8D76-8CC6E05CB822}" presName="iconBgRect" presStyleLbl="bgShp" presStyleIdx="0" presStyleCnt="4"/>
      <dgm:spPr/>
    </dgm:pt>
    <dgm:pt modelId="{4EA7698A-59C5-42AB-B7C5-8B51CC20CA6D}" type="pres">
      <dgm:prSet presAssocID="{1836BFCF-536B-421A-8D76-8CC6E05CB82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882FDA7E-EDF0-4C17-825A-8868A206CFB6}" type="pres">
      <dgm:prSet presAssocID="{1836BFCF-536B-421A-8D76-8CC6E05CB822}" presName="spaceRect" presStyleCnt="0"/>
      <dgm:spPr/>
    </dgm:pt>
    <dgm:pt modelId="{A194CDD4-8EEC-4060-B16F-4A60950A39A5}" type="pres">
      <dgm:prSet presAssocID="{1836BFCF-536B-421A-8D76-8CC6E05CB822}" presName="textRect" presStyleLbl="revTx" presStyleIdx="0" presStyleCnt="4">
        <dgm:presLayoutVars>
          <dgm:chMax val="1"/>
          <dgm:chPref val="1"/>
        </dgm:presLayoutVars>
      </dgm:prSet>
      <dgm:spPr/>
    </dgm:pt>
    <dgm:pt modelId="{3AF7D437-A2EA-49E8-B75B-4926913E6C20}" type="pres">
      <dgm:prSet presAssocID="{BEB1C48B-2138-4A35-990F-EE1F9594BBDD}" presName="sibTrans" presStyleLbl="sibTrans2D1" presStyleIdx="0" presStyleCnt="0"/>
      <dgm:spPr/>
    </dgm:pt>
    <dgm:pt modelId="{2C84B7BD-89D9-416E-BFC8-77FB57BB45E6}" type="pres">
      <dgm:prSet presAssocID="{CD765F3D-1C12-4867-8C84-3E39846C6325}" presName="compNode" presStyleCnt="0"/>
      <dgm:spPr/>
    </dgm:pt>
    <dgm:pt modelId="{3A333AB8-2A1C-426B-A7DD-D714F446BB9C}" type="pres">
      <dgm:prSet presAssocID="{CD765F3D-1C12-4867-8C84-3E39846C6325}" presName="iconBgRect" presStyleLbl="bgShp" presStyleIdx="1" presStyleCnt="4"/>
      <dgm:spPr/>
    </dgm:pt>
    <dgm:pt modelId="{918A6E79-67DD-40D1-A741-81500C1AA51E}" type="pres">
      <dgm:prSet presAssocID="{CD765F3D-1C12-4867-8C84-3E39846C63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st tubes"/>
        </a:ext>
      </dgm:extLst>
    </dgm:pt>
    <dgm:pt modelId="{785F4587-2B0A-498F-8C3D-CA6FCE2CE3A0}" type="pres">
      <dgm:prSet presAssocID="{CD765F3D-1C12-4867-8C84-3E39846C6325}" presName="spaceRect" presStyleCnt="0"/>
      <dgm:spPr/>
    </dgm:pt>
    <dgm:pt modelId="{E3A97F01-2C67-4F8C-9064-0191551734AE}" type="pres">
      <dgm:prSet presAssocID="{CD765F3D-1C12-4867-8C84-3E39846C6325}" presName="textRect" presStyleLbl="revTx" presStyleIdx="1" presStyleCnt="4">
        <dgm:presLayoutVars>
          <dgm:chMax val="1"/>
          <dgm:chPref val="1"/>
        </dgm:presLayoutVars>
      </dgm:prSet>
      <dgm:spPr/>
    </dgm:pt>
    <dgm:pt modelId="{4B8142D2-CEB3-4C2D-A006-43D66781AE5D}" type="pres">
      <dgm:prSet presAssocID="{02549D46-61C7-4001-9C37-273BAA915842}" presName="sibTrans" presStyleLbl="sibTrans2D1" presStyleIdx="0" presStyleCnt="0"/>
      <dgm:spPr/>
    </dgm:pt>
    <dgm:pt modelId="{2399E910-5218-4280-9465-938A2CE37CAE}" type="pres">
      <dgm:prSet presAssocID="{D3C4055B-F62E-4760-B1EB-CC9497517F29}" presName="compNode" presStyleCnt="0"/>
      <dgm:spPr/>
    </dgm:pt>
    <dgm:pt modelId="{10E6E5C5-85B3-48CA-B59C-24A88FEADE68}" type="pres">
      <dgm:prSet presAssocID="{D3C4055B-F62E-4760-B1EB-CC9497517F29}" presName="iconBgRect" presStyleLbl="bgShp" presStyleIdx="2" presStyleCnt="4"/>
      <dgm:spPr/>
    </dgm:pt>
    <dgm:pt modelId="{BEE1093F-CC82-42E7-8844-E3A48D7EFAD3}" type="pres">
      <dgm:prSet presAssocID="{D3C4055B-F62E-4760-B1EB-CC9497517F2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se"/>
        </a:ext>
      </dgm:extLst>
    </dgm:pt>
    <dgm:pt modelId="{A5FF1781-FACA-4CC0-8A8B-63BDC54787C8}" type="pres">
      <dgm:prSet presAssocID="{D3C4055B-F62E-4760-B1EB-CC9497517F29}" presName="spaceRect" presStyleCnt="0"/>
      <dgm:spPr/>
    </dgm:pt>
    <dgm:pt modelId="{BBE03AAA-6233-400E-A10D-96E4341EF564}" type="pres">
      <dgm:prSet presAssocID="{D3C4055B-F62E-4760-B1EB-CC9497517F29}" presName="textRect" presStyleLbl="revTx" presStyleIdx="2" presStyleCnt="4">
        <dgm:presLayoutVars>
          <dgm:chMax val="1"/>
          <dgm:chPref val="1"/>
        </dgm:presLayoutVars>
      </dgm:prSet>
      <dgm:spPr/>
    </dgm:pt>
    <dgm:pt modelId="{38834A8F-7E03-4633-90D4-A58D5E2A8CA7}" type="pres">
      <dgm:prSet presAssocID="{72E87479-0FB3-41C7-AAC1-B2CA97F8CF9F}" presName="sibTrans" presStyleLbl="sibTrans2D1" presStyleIdx="0" presStyleCnt="0"/>
      <dgm:spPr/>
    </dgm:pt>
    <dgm:pt modelId="{A6B3D2B0-223A-4061-BAD0-77796E34D6CF}" type="pres">
      <dgm:prSet presAssocID="{9267A043-A582-439E-B02A-BF7050EC29D9}" presName="compNode" presStyleCnt="0"/>
      <dgm:spPr/>
    </dgm:pt>
    <dgm:pt modelId="{937C286D-E4CE-4299-ACD4-DF0441063392}" type="pres">
      <dgm:prSet presAssocID="{9267A043-A582-439E-B02A-BF7050EC29D9}" presName="iconBgRect" presStyleLbl="bgShp" presStyleIdx="3" presStyleCnt="4"/>
      <dgm:spPr/>
    </dgm:pt>
    <dgm:pt modelId="{6B8BC2E8-FC01-4988-9491-6080B5FA4007}" type="pres">
      <dgm:prSet presAssocID="{9267A043-A582-439E-B02A-BF7050EC29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63B6980-511B-4EBA-BAE5-13A54154254F}" type="pres">
      <dgm:prSet presAssocID="{9267A043-A582-439E-B02A-BF7050EC29D9}" presName="spaceRect" presStyleCnt="0"/>
      <dgm:spPr/>
    </dgm:pt>
    <dgm:pt modelId="{4042536F-EBAD-419B-AA4C-80C5CD9B623C}" type="pres">
      <dgm:prSet presAssocID="{9267A043-A582-439E-B02A-BF7050EC29D9}" presName="textRect" presStyleLbl="revTx" presStyleIdx="3" presStyleCnt="4">
        <dgm:presLayoutVars>
          <dgm:chMax val="1"/>
          <dgm:chPref val="1"/>
        </dgm:presLayoutVars>
      </dgm:prSet>
      <dgm:spPr/>
    </dgm:pt>
  </dgm:ptLst>
  <dgm:cxnLst>
    <dgm:cxn modelId="{3D899D03-5E11-44D1-B89F-1526B0918A1E}" type="presOf" srcId="{50B2E825-25D3-4C8F-9D0A-29E0B30816A6}" destId="{E13981EF-0292-4ECD-B828-592BBECE481C}" srcOrd="0" destOrd="0" presId="urn:microsoft.com/office/officeart/2018/2/layout/IconCircleList"/>
    <dgm:cxn modelId="{DDD3981E-E459-4532-B4AB-37820C553BB2}" type="presOf" srcId="{CD765F3D-1C12-4867-8C84-3E39846C6325}" destId="{E3A97F01-2C67-4F8C-9064-0191551734AE}" srcOrd="0" destOrd="0" presId="urn:microsoft.com/office/officeart/2018/2/layout/IconCircleList"/>
    <dgm:cxn modelId="{DDA9B635-801B-41EF-A63B-1265EF138922}" srcId="{50B2E825-25D3-4C8F-9D0A-29E0B30816A6}" destId="{CD765F3D-1C12-4867-8C84-3E39846C6325}" srcOrd="1" destOrd="0" parTransId="{9C6891D8-FB48-4054-AFBE-01882C38A252}" sibTransId="{02549D46-61C7-4001-9C37-273BAA915842}"/>
    <dgm:cxn modelId="{96888740-F296-495A-AFB2-636E94D2CFA6}" type="presOf" srcId="{9267A043-A582-439E-B02A-BF7050EC29D9}" destId="{4042536F-EBAD-419B-AA4C-80C5CD9B623C}" srcOrd="0" destOrd="0" presId="urn:microsoft.com/office/officeart/2018/2/layout/IconCircleList"/>
    <dgm:cxn modelId="{7843406C-9DE9-48FF-A75A-BEAA343C54C4}" srcId="{50B2E825-25D3-4C8F-9D0A-29E0B30816A6}" destId="{9267A043-A582-439E-B02A-BF7050EC29D9}" srcOrd="3" destOrd="0" parTransId="{9ECC800F-3AC8-4FAA-94DD-C5A110ED6B77}" sibTransId="{D33F416D-1E45-4278-AF90-3B2EC702EA48}"/>
    <dgm:cxn modelId="{BAAE8E7A-41C9-4EC5-B755-AF61B05D213E}" type="presOf" srcId="{02549D46-61C7-4001-9C37-273BAA915842}" destId="{4B8142D2-CEB3-4C2D-A006-43D66781AE5D}" srcOrd="0" destOrd="0" presId="urn:microsoft.com/office/officeart/2018/2/layout/IconCircleList"/>
    <dgm:cxn modelId="{DD94A68D-32F1-4942-BA04-AE300CB7A1AF}" srcId="{50B2E825-25D3-4C8F-9D0A-29E0B30816A6}" destId="{1836BFCF-536B-421A-8D76-8CC6E05CB822}" srcOrd="0" destOrd="0" parTransId="{13A12232-B9AF-4FAD-8F3A-50DB6EF2628A}" sibTransId="{BEB1C48B-2138-4A35-990F-EE1F9594BBDD}"/>
    <dgm:cxn modelId="{76C094BE-EAFD-41EE-BEF9-54BB092BD91D}" type="presOf" srcId="{1836BFCF-536B-421A-8D76-8CC6E05CB822}" destId="{A194CDD4-8EEC-4060-B16F-4A60950A39A5}" srcOrd="0" destOrd="0" presId="urn:microsoft.com/office/officeart/2018/2/layout/IconCircleList"/>
    <dgm:cxn modelId="{2F2C93D3-1907-4796-B968-2E46EE074A57}" type="presOf" srcId="{72E87479-0FB3-41C7-AAC1-B2CA97F8CF9F}" destId="{38834A8F-7E03-4633-90D4-A58D5E2A8CA7}" srcOrd="0" destOrd="0" presId="urn:microsoft.com/office/officeart/2018/2/layout/IconCircleList"/>
    <dgm:cxn modelId="{1F3888E5-71D1-4B8C-A557-C426961BAAE6}" type="presOf" srcId="{BEB1C48B-2138-4A35-990F-EE1F9594BBDD}" destId="{3AF7D437-A2EA-49E8-B75B-4926913E6C20}" srcOrd="0" destOrd="0" presId="urn:microsoft.com/office/officeart/2018/2/layout/IconCircleList"/>
    <dgm:cxn modelId="{9B599AF2-E12D-4470-A975-B10625794DB3}" type="presOf" srcId="{D3C4055B-F62E-4760-B1EB-CC9497517F29}" destId="{BBE03AAA-6233-400E-A10D-96E4341EF564}" srcOrd="0" destOrd="0" presId="urn:microsoft.com/office/officeart/2018/2/layout/IconCircleList"/>
    <dgm:cxn modelId="{F7BB3CFC-92A0-41AF-B572-0E8DE744F723}" srcId="{50B2E825-25D3-4C8F-9D0A-29E0B30816A6}" destId="{D3C4055B-F62E-4760-B1EB-CC9497517F29}" srcOrd="2" destOrd="0" parTransId="{9B374407-97C0-4DD7-934D-F19BA20303CD}" sibTransId="{72E87479-0FB3-41C7-AAC1-B2CA97F8CF9F}"/>
    <dgm:cxn modelId="{C1C4633E-9C2A-4890-B140-2EF8DB64A5D4}" type="presParOf" srcId="{E13981EF-0292-4ECD-B828-592BBECE481C}" destId="{8FED98F3-0724-451E-9982-5742D80D1FB3}" srcOrd="0" destOrd="0" presId="urn:microsoft.com/office/officeart/2018/2/layout/IconCircleList"/>
    <dgm:cxn modelId="{5E9A79F4-4F2E-4047-9796-91FC1F61CF2F}" type="presParOf" srcId="{8FED98F3-0724-451E-9982-5742D80D1FB3}" destId="{75255F60-2359-44F2-BFB3-4C389075B831}" srcOrd="0" destOrd="0" presId="urn:microsoft.com/office/officeart/2018/2/layout/IconCircleList"/>
    <dgm:cxn modelId="{10CE6F5C-C7A1-4053-BB93-9D74F406FC42}" type="presParOf" srcId="{75255F60-2359-44F2-BFB3-4C389075B831}" destId="{CB08E20F-BD12-442C-97E0-DDA179D7371E}" srcOrd="0" destOrd="0" presId="urn:microsoft.com/office/officeart/2018/2/layout/IconCircleList"/>
    <dgm:cxn modelId="{6AA0272D-AD27-4F3C-9464-52EE93F419CA}" type="presParOf" srcId="{75255F60-2359-44F2-BFB3-4C389075B831}" destId="{4EA7698A-59C5-42AB-B7C5-8B51CC20CA6D}" srcOrd="1" destOrd="0" presId="urn:microsoft.com/office/officeart/2018/2/layout/IconCircleList"/>
    <dgm:cxn modelId="{72A97E48-18EE-4EA0-9F07-93CC39A84780}" type="presParOf" srcId="{75255F60-2359-44F2-BFB3-4C389075B831}" destId="{882FDA7E-EDF0-4C17-825A-8868A206CFB6}" srcOrd="2" destOrd="0" presId="urn:microsoft.com/office/officeart/2018/2/layout/IconCircleList"/>
    <dgm:cxn modelId="{E5AEE948-4392-487F-868D-7CE6A9C68A9F}" type="presParOf" srcId="{75255F60-2359-44F2-BFB3-4C389075B831}" destId="{A194CDD4-8EEC-4060-B16F-4A60950A39A5}" srcOrd="3" destOrd="0" presId="urn:microsoft.com/office/officeart/2018/2/layout/IconCircleList"/>
    <dgm:cxn modelId="{6FB92668-6765-4185-916D-A98C3390FC26}" type="presParOf" srcId="{8FED98F3-0724-451E-9982-5742D80D1FB3}" destId="{3AF7D437-A2EA-49E8-B75B-4926913E6C20}" srcOrd="1" destOrd="0" presId="urn:microsoft.com/office/officeart/2018/2/layout/IconCircleList"/>
    <dgm:cxn modelId="{743DC4A3-D6F5-4537-9717-2BD18724288B}" type="presParOf" srcId="{8FED98F3-0724-451E-9982-5742D80D1FB3}" destId="{2C84B7BD-89D9-416E-BFC8-77FB57BB45E6}" srcOrd="2" destOrd="0" presId="urn:microsoft.com/office/officeart/2018/2/layout/IconCircleList"/>
    <dgm:cxn modelId="{20406170-07FD-487D-8EAE-B9F2E1B1BBBF}" type="presParOf" srcId="{2C84B7BD-89D9-416E-BFC8-77FB57BB45E6}" destId="{3A333AB8-2A1C-426B-A7DD-D714F446BB9C}" srcOrd="0" destOrd="0" presId="urn:microsoft.com/office/officeart/2018/2/layout/IconCircleList"/>
    <dgm:cxn modelId="{B837C56A-4FA6-48AC-82CC-10E0D3AA7EED}" type="presParOf" srcId="{2C84B7BD-89D9-416E-BFC8-77FB57BB45E6}" destId="{918A6E79-67DD-40D1-A741-81500C1AA51E}" srcOrd="1" destOrd="0" presId="urn:microsoft.com/office/officeart/2018/2/layout/IconCircleList"/>
    <dgm:cxn modelId="{5F4288D7-D5D9-4628-B108-FE1AEE03FBB2}" type="presParOf" srcId="{2C84B7BD-89D9-416E-BFC8-77FB57BB45E6}" destId="{785F4587-2B0A-498F-8C3D-CA6FCE2CE3A0}" srcOrd="2" destOrd="0" presId="urn:microsoft.com/office/officeart/2018/2/layout/IconCircleList"/>
    <dgm:cxn modelId="{2521E654-489A-4A35-9359-059728B0FCA6}" type="presParOf" srcId="{2C84B7BD-89D9-416E-BFC8-77FB57BB45E6}" destId="{E3A97F01-2C67-4F8C-9064-0191551734AE}" srcOrd="3" destOrd="0" presId="urn:microsoft.com/office/officeart/2018/2/layout/IconCircleList"/>
    <dgm:cxn modelId="{E89C8A38-14B9-4FED-ACD3-D50D0521A0B5}" type="presParOf" srcId="{8FED98F3-0724-451E-9982-5742D80D1FB3}" destId="{4B8142D2-CEB3-4C2D-A006-43D66781AE5D}" srcOrd="3" destOrd="0" presId="urn:microsoft.com/office/officeart/2018/2/layout/IconCircleList"/>
    <dgm:cxn modelId="{ADC03F78-70C9-42FE-8BE6-F6A0F0B5CA53}" type="presParOf" srcId="{8FED98F3-0724-451E-9982-5742D80D1FB3}" destId="{2399E910-5218-4280-9465-938A2CE37CAE}" srcOrd="4" destOrd="0" presId="urn:microsoft.com/office/officeart/2018/2/layout/IconCircleList"/>
    <dgm:cxn modelId="{0D95FCE6-157E-499D-8021-8CEEEA445913}" type="presParOf" srcId="{2399E910-5218-4280-9465-938A2CE37CAE}" destId="{10E6E5C5-85B3-48CA-B59C-24A88FEADE68}" srcOrd="0" destOrd="0" presId="urn:microsoft.com/office/officeart/2018/2/layout/IconCircleList"/>
    <dgm:cxn modelId="{98D12B31-6111-472F-A0F1-B5B5A69B20DD}" type="presParOf" srcId="{2399E910-5218-4280-9465-938A2CE37CAE}" destId="{BEE1093F-CC82-42E7-8844-E3A48D7EFAD3}" srcOrd="1" destOrd="0" presId="urn:microsoft.com/office/officeart/2018/2/layout/IconCircleList"/>
    <dgm:cxn modelId="{5C7BDFD1-2A7D-4F61-97E8-8D276AF84CD4}" type="presParOf" srcId="{2399E910-5218-4280-9465-938A2CE37CAE}" destId="{A5FF1781-FACA-4CC0-8A8B-63BDC54787C8}" srcOrd="2" destOrd="0" presId="urn:microsoft.com/office/officeart/2018/2/layout/IconCircleList"/>
    <dgm:cxn modelId="{B02843A0-15C5-4006-9226-C36BFD4CE671}" type="presParOf" srcId="{2399E910-5218-4280-9465-938A2CE37CAE}" destId="{BBE03AAA-6233-400E-A10D-96E4341EF564}" srcOrd="3" destOrd="0" presId="urn:microsoft.com/office/officeart/2018/2/layout/IconCircleList"/>
    <dgm:cxn modelId="{385F7169-7E3F-4979-A65A-0C3F6CBAA1A3}" type="presParOf" srcId="{8FED98F3-0724-451E-9982-5742D80D1FB3}" destId="{38834A8F-7E03-4633-90D4-A58D5E2A8CA7}" srcOrd="5" destOrd="0" presId="urn:microsoft.com/office/officeart/2018/2/layout/IconCircleList"/>
    <dgm:cxn modelId="{025F2BDE-3BB9-48F4-B40B-BD41AF134763}" type="presParOf" srcId="{8FED98F3-0724-451E-9982-5742D80D1FB3}" destId="{A6B3D2B0-223A-4061-BAD0-77796E34D6CF}" srcOrd="6" destOrd="0" presId="urn:microsoft.com/office/officeart/2018/2/layout/IconCircleList"/>
    <dgm:cxn modelId="{D4564459-1583-4311-9037-D694F58F01FD}" type="presParOf" srcId="{A6B3D2B0-223A-4061-BAD0-77796E34D6CF}" destId="{937C286D-E4CE-4299-ACD4-DF0441063392}" srcOrd="0" destOrd="0" presId="urn:microsoft.com/office/officeart/2018/2/layout/IconCircleList"/>
    <dgm:cxn modelId="{886E3AFC-1ADE-4F56-B7F5-BACB170B3BDD}" type="presParOf" srcId="{A6B3D2B0-223A-4061-BAD0-77796E34D6CF}" destId="{6B8BC2E8-FC01-4988-9491-6080B5FA4007}" srcOrd="1" destOrd="0" presId="urn:microsoft.com/office/officeart/2018/2/layout/IconCircleList"/>
    <dgm:cxn modelId="{C1E5F4D3-6AF2-4013-A188-DB5A63DC6406}" type="presParOf" srcId="{A6B3D2B0-223A-4061-BAD0-77796E34D6CF}" destId="{163B6980-511B-4EBA-BAE5-13A54154254F}" srcOrd="2" destOrd="0" presId="urn:microsoft.com/office/officeart/2018/2/layout/IconCircleList"/>
    <dgm:cxn modelId="{608F7A2F-D179-480F-845A-C15D5B1A7D3A}" type="presParOf" srcId="{A6B3D2B0-223A-4061-BAD0-77796E34D6CF}" destId="{4042536F-EBAD-419B-AA4C-80C5CD9B623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D84014-A732-43F7-9A76-12BE817D1981}"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A82CA64-EFB1-4B9B-B914-7200BC03DE70}">
      <dgm:prSet/>
      <dgm:spPr/>
      <dgm:t>
        <a:bodyPr/>
        <a:lstStyle/>
        <a:p>
          <a:pPr>
            <a:lnSpc>
              <a:spcPct val="100000"/>
            </a:lnSpc>
            <a:defRPr b="1"/>
          </a:pPr>
          <a:r>
            <a:rPr lang="en-GB"/>
            <a:t>Our methods:</a:t>
          </a:r>
          <a:endParaRPr lang="en-US"/>
        </a:p>
      </dgm:t>
    </dgm:pt>
    <dgm:pt modelId="{8679CB46-FFC5-4B07-A617-43BFEDAA02E3}" type="parTrans" cxnId="{11BF897F-E5EB-4071-9C27-0105A5E39435}">
      <dgm:prSet/>
      <dgm:spPr/>
      <dgm:t>
        <a:bodyPr/>
        <a:lstStyle/>
        <a:p>
          <a:endParaRPr lang="en-US"/>
        </a:p>
      </dgm:t>
    </dgm:pt>
    <dgm:pt modelId="{4765CECA-0459-47F5-8104-2905FBBE23C3}" type="sibTrans" cxnId="{11BF897F-E5EB-4071-9C27-0105A5E39435}">
      <dgm:prSet/>
      <dgm:spPr/>
      <dgm:t>
        <a:bodyPr/>
        <a:lstStyle/>
        <a:p>
          <a:endParaRPr lang="en-US"/>
        </a:p>
      </dgm:t>
    </dgm:pt>
    <dgm:pt modelId="{51162144-C1E8-4168-9C63-0EADA7E42359}">
      <dgm:prSet/>
      <dgm:spPr/>
      <dgm:t>
        <a:bodyPr/>
        <a:lstStyle/>
        <a:p>
          <a:pPr>
            <a:lnSpc>
              <a:spcPct val="100000"/>
            </a:lnSpc>
          </a:pPr>
          <a:r>
            <a:rPr lang="en-GB"/>
            <a:t>Plattbintop: calibrator for the most confident prediction of the classifier</a:t>
          </a:r>
          <a:endParaRPr lang="en-US"/>
        </a:p>
      </dgm:t>
    </dgm:pt>
    <dgm:pt modelId="{E8684087-FBB3-432F-88BD-964B463549C4}" type="parTrans" cxnId="{F98A4CCF-9152-4300-97EC-2F65AD1312F8}">
      <dgm:prSet/>
      <dgm:spPr/>
      <dgm:t>
        <a:bodyPr/>
        <a:lstStyle/>
        <a:p>
          <a:endParaRPr lang="en-US"/>
        </a:p>
      </dgm:t>
    </dgm:pt>
    <dgm:pt modelId="{382D0B3B-3E93-4F1B-AE8D-7BDB3A30DCD3}" type="sibTrans" cxnId="{F98A4CCF-9152-4300-97EC-2F65AD1312F8}">
      <dgm:prSet/>
      <dgm:spPr/>
      <dgm:t>
        <a:bodyPr/>
        <a:lstStyle/>
        <a:p>
          <a:endParaRPr lang="en-US"/>
        </a:p>
      </dgm:t>
    </dgm:pt>
    <dgm:pt modelId="{105D0235-C13A-4AF7-99BB-EE75ACC479CE}">
      <dgm:prSet/>
      <dgm:spPr/>
      <dgm:t>
        <a:bodyPr/>
        <a:lstStyle/>
        <a:p>
          <a:pPr>
            <a:lnSpc>
              <a:spcPct val="100000"/>
            </a:lnSpc>
          </a:pPr>
          <a:r>
            <a:rPr lang="en-GB"/>
            <a:t>Plattbin: separate Platt scaler &amp; histogram binning for each class in a one-vs-all manner</a:t>
          </a:r>
          <a:endParaRPr lang="en-US"/>
        </a:p>
      </dgm:t>
    </dgm:pt>
    <dgm:pt modelId="{CB7CC105-0F59-4A3C-B6E0-DBCD24947747}" type="parTrans" cxnId="{BA5A8E40-7CE8-40DF-B242-619E757E17AC}">
      <dgm:prSet/>
      <dgm:spPr/>
      <dgm:t>
        <a:bodyPr/>
        <a:lstStyle/>
        <a:p>
          <a:endParaRPr lang="en-US"/>
        </a:p>
      </dgm:t>
    </dgm:pt>
    <dgm:pt modelId="{102A9F28-8645-474A-A195-FCE0A36CAA04}" type="sibTrans" cxnId="{BA5A8E40-7CE8-40DF-B242-619E757E17AC}">
      <dgm:prSet/>
      <dgm:spPr/>
      <dgm:t>
        <a:bodyPr/>
        <a:lstStyle/>
        <a:p>
          <a:endParaRPr lang="en-US"/>
        </a:p>
      </dgm:t>
    </dgm:pt>
    <dgm:pt modelId="{E0F814FF-A095-4A5E-883B-E48400E5FA61}">
      <dgm:prSet/>
      <dgm:spPr/>
      <dgm:t>
        <a:bodyPr/>
        <a:lstStyle/>
        <a:p>
          <a:pPr>
            <a:lnSpc>
              <a:spcPct val="100000"/>
            </a:lnSpc>
            <a:defRPr b="1"/>
          </a:pPr>
          <a:r>
            <a:rPr lang="en-GB"/>
            <a:t>Dataset: xSLUE</a:t>
          </a:r>
          <a:endParaRPr lang="en-US"/>
        </a:p>
      </dgm:t>
    </dgm:pt>
    <dgm:pt modelId="{B2D64E51-FDD8-4518-8BA7-C8F3758A4810}" type="parTrans" cxnId="{296063A8-10EE-49B2-80D2-DD3E4B20A62C}">
      <dgm:prSet/>
      <dgm:spPr/>
      <dgm:t>
        <a:bodyPr/>
        <a:lstStyle/>
        <a:p>
          <a:endParaRPr lang="en-US"/>
        </a:p>
      </dgm:t>
    </dgm:pt>
    <dgm:pt modelId="{8B3DDF0F-6772-47FF-9FEA-9F8E77445885}" type="sibTrans" cxnId="{296063A8-10EE-49B2-80D2-DD3E4B20A62C}">
      <dgm:prSet/>
      <dgm:spPr/>
      <dgm:t>
        <a:bodyPr/>
        <a:lstStyle/>
        <a:p>
          <a:endParaRPr lang="en-US"/>
        </a:p>
      </dgm:t>
    </dgm:pt>
    <dgm:pt modelId="{F9216611-AFA1-4428-B1C2-600EC9CB3AA4}">
      <dgm:prSet/>
      <dgm:spPr/>
      <dgm:t>
        <a:bodyPr/>
        <a:lstStyle/>
        <a:p>
          <a:pPr>
            <a:lnSpc>
              <a:spcPct val="100000"/>
            </a:lnSpc>
            <a:defRPr b="1"/>
          </a:pPr>
          <a:r>
            <a:rPr lang="en-GB"/>
            <a:t>Baselines</a:t>
          </a:r>
          <a:endParaRPr lang="en-US"/>
        </a:p>
      </dgm:t>
    </dgm:pt>
    <dgm:pt modelId="{08122E7F-568E-4A64-AA39-F7F01F14AA78}" type="parTrans" cxnId="{C880E1B1-2E5E-45F5-A3D7-422E561779AF}">
      <dgm:prSet/>
      <dgm:spPr/>
      <dgm:t>
        <a:bodyPr/>
        <a:lstStyle/>
        <a:p>
          <a:endParaRPr lang="en-US"/>
        </a:p>
      </dgm:t>
    </dgm:pt>
    <dgm:pt modelId="{DF31502F-F6AF-4C3E-A027-A33061AA2246}" type="sibTrans" cxnId="{C880E1B1-2E5E-45F5-A3D7-422E561779AF}">
      <dgm:prSet/>
      <dgm:spPr/>
      <dgm:t>
        <a:bodyPr/>
        <a:lstStyle/>
        <a:p>
          <a:endParaRPr lang="en-US"/>
        </a:p>
      </dgm:t>
    </dgm:pt>
    <dgm:pt modelId="{8B52D5BB-EF45-4681-ADF4-6606E4CCF591}">
      <dgm:prSet/>
      <dgm:spPr/>
      <dgm:t>
        <a:bodyPr/>
        <a:lstStyle/>
        <a:p>
          <a:pPr>
            <a:lnSpc>
              <a:spcPct val="100000"/>
            </a:lnSpc>
          </a:pPr>
          <a:r>
            <a:rPr lang="en-GB"/>
            <a:t>MLE: maximum likelihood training without calibration</a:t>
          </a:r>
          <a:endParaRPr lang="en-US"/>
        </a:p>
      </dgm:t>
    </dgm:pt>
    <dgm:pt modelId="{4BCE909A-CDA0-4D0E-8393-4BEB155E743C}" type="parTrans" cxnId="{A7E3130D-D92A-472E-AD64-3CB59FA4FF14}">
      <dgm:prSet/>
      <dgm:spPr/>
      <dgm:t>
        <a:bodyPr/>
        <a:lstStyle/>
        <a:p>
          <a:endParaRPr lang="en-US"/>
        </a:p>
      </dgm:t>
    </dgm:pt>
    <dgm:pt modelId="{C1534531-7D11-4C21-9C4C-990B9FF74D35}" type="sibTrans" cxnId="{A7E3130D-D92A-472E-AD64-3CB59FA4FF14}">
      <dgm:prSet/>
      <dgm:spPr/>
      <dgm:t>
        <a:bodyPr/>
        <a:lstStyle/>
        <a:p>
          <a:endParaRPr lang="en-US"/>
        </a:p>
      </dgm:t>
    </dgm:pt>
    <dgm:pt modelId="{ACF011B6-DC97-4016-B6B5-90AE6B61432F}">
      <dgm:prSet/>
      <dgm:spPr/>
      <dgm:t>
        <a:bodyPr/>
        <a:lstStyle/>
        <a:p>
          <a:pPr>
            <a:lnSpc>
              <a:spcPct val="100000"/>
            </a:lnSpc>
          </a:pPr>
          <a:r>
            <a:rPr lang="en-GB"/>
            <a:t>Platt scaling: post-hoc calibration of posterior estimations of MLE classifier using Platt scaling</a:t>
          </a:r>
          <a:endParaRPr lang="en-US"/>
        </a:p>
      </dgm:t>
    </dgm:pt>
    <dgm:pt modelId="{4C673BC3-5FCD-4C45-ACCC-E3671B91CFEA}" type="parTrans" cxnId="{54D6CA26-41B0-4D17-AC5A-B0CF1C43C363}">
      <dgm:prSet/>
      <dgm:spPr/>
      <dgm:t>
        <a:bodyPr/>
        <a:lstStyle/>
        <a:p>
          <a:endParaRPr lang="en-US"/>
        </a:p>
      </dgm:t>
    </dgm:pt>
    <dgm:pt modelId="{CE0FBC61-CD4B-4952-B1DE-3EDBA46001D0}" type="sibTrans" cxnId="{54D6CA26-41B0-4D17-AC5A-B0CF1C43C363}">
      <dgm:prSet/>
      <dgm:spPr/>
      <dgm:t>
        <a:bodyPr/>
        <a:lstStyle/>
        <a:p>
          <a:endParaRPr lang="en-US"/>
        </a:p>
      </dgm:t>
    </dgm:pt>
    <dgm:pt modelId="{4B37F956-E9B3-444D-A472-FF756361D6F1}">
      <dgm:prSet/>
      <dgm:spPr/>
      <dgm:t>
        <a:bodyPr/>
        <a:lstStyle/>
        <a:p>
          <a:pPr>
            <a:lnSpc>
              <a:spcPct val="100000"/>
            </a:lnSpc>
          </a:pPr>
          <a:r>
            <a:rPr lang="en-GB"/>
            <a:t>PosCal:  end-to-end training calibration using histogram binning [2]</a:t>
          </a:r>
          <a:endParaRPr lang="en-US"/>
        </a:p>
      </dgm:t>
    </dgm:pt>
    <dgm:pt modelId="{E1CCAED7-CF60-48CB-8D01-650D50106FA7}" type="parTrans" cxnId="{F3888230-4D86-414A-908D-BF25C73F86B3}">
      <dgm:prSet/>
      <dgm:spPr/>
      <dgm:t>
        <a:bodyPr/>
        <a:lstStyle/>
        <a:p>
          <a:endParaRPr lang="en-US"/>
        </a:p>
      </dgm:t>
    </dgm:pt>
    <dgm:pt modelId="{30292CA1-2594-407C-A605-EA9E44E04FD1}" type="sibTrans" cxnId="{F3888230-4D86-414A-908D-BF25C73F86B3}">
      <dgm:prSet/>
      <dgm:spPr/>
      <dgm:t>
        <a:bodyPr/>
        <a:lstStyle/>
        <a:p>
          <a:endParaRPr lang="en-US"/>
        </a:p>
      </dgm:t>
    </dgm:pt>
    <dgm:pt modelId="{9285867F-8B58-4E7E-B7B5-519F7162B1AD}" type="pres">
      <dgm:prSet presAssocID="{12D84014-A732-43F7-9A76-12BE817D1981}" presName="root" presStyleCnt="0">
        <dgm:presLayoutVars>
          <dgm:dir/>
          <dgm:resizeHandles val="exact"/>
        </dgm:presLayoutVars>
      </dgm:prSet>
      <dgm:spPr/>
    </dgm:pt>
    <dgm:pt modelId="{214E2CBC-58CB-464A-91EA-50885FA6DCF7}" type="pres">
      <dgm:prSet presAssocID="{0A82CA64-EFB1-4B9B-B914-7200BC03DE70}" presName="compNode" presStyleCnt="0"/>
      <dgm:spPr/>
    </dgm:pt>
    <dgm:pt modelId="{3A8E53AE-0DC3-4C31-AD7C-E6626D348509}" type="pres">
      <dgm:prSet presAssocID="{0A82CA64-EFB1-4B9B-B914-7200BC03DE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Pie Chart"/>
        </a:ext>
      </dgm:extLst>
    </dgm:pt>
    <dgm:pt modelId="{8C6A5716-1513-49C3-8C28-6B0C831B9E46}" type="pres">
      <dgm:prSet presAssocID="{0A82CA64-EFB1-4B9B-B914-7200BC03DE70}" presName="iconSpace" presStyleCnt="0"/>
      <dgm:spPr/>
    </dgm:pt>
    <dgm:pt modelId="{44612168-FEDF-40AF-83E5-78E1FBE54862}" type="pres">
      <dgm:prSet presAssocID="{0A82CA64-EFB1-4B9B-B914-7200BC03DE70}" presName="parTx" presStyleLbl="revTx" presStyleIdx="0" presStyleCnt="6">
        <dgm:presLayoutVars>
          <dgm:chMax val="0"/>
          <dgm:chPref val="0"/>
        </dgm:presLayoutVars>
      </dgm:prSet>
      <dgm:spPr/>
    </dgm:pt>
    <dgm:pt modelId="{FEE8902B-6B03-4217-A40E-AD2F512AE2EA}" type="pres">
      <dgm:prSet presAssocID="{0A82CA64-EFB1-4B9B-B914-7200BC03DE70}" presName="txSpace" presStyleCnt="0"/>
      <dgm:spPr/>
    </dgm:pt>
    <dgm:pt modelId="{89A1CE44-DB45-4FF7-A48D-13113DB8BCC9}" type="pres">
      <dgm:prSet presAssocID="{0A82CA64-EFB1-4B9B-B914-7200BC03DE70}" presName="desTx" presStyleLbl="revTx" presStyleIdx="1" presStyleCnt="6">
        <dgm:presLayoutVars/>
      </dgm:prSet>
      <dgm:spPr/>
    </dgm:pt>
    <dgm:pt modelId="{D9B39A43-C46A-4DF3-BEC1-D35F6F579A12}" type="pres">
      <dgm:prSet presAssocID="{4765CECA-0459-47F5-8104-2905FBBE23C3}" presName="sibTrans" presStyleCnt="0"/>
      <dgm:spPr/>
    </dgm:pt>
    <dgm:pt modelId="{819CBE52-0091-4F3A-9EA4-DD2747B491F7}" type="pres">
      <dgm:prSet presAssocID="{E0F814FF-A095-4A5E-883B-E48400E5FA61}" presName="compNode" presStyleCnt="0"/>
      <dgm:spPr/>
    </dgm:pt>
    <dgm:pt modelId="{B36E0764-BC91-4C9E-96EB-B20EDE68426F}" type="pres">
      <dgm:prSet presAssocID="{E0F814FF-A095-4A5E-883B-E48400E5FA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19E1D50F-C5CA-433C-A36B-359555843192}" type="pres">
      <dgm:prSet presAssocID="{E0F814FF-A095-4A5E-883B-E48400E5FA61}" presName="iconSpace" presStyleCnt="0"/>
      <dgm:spPr/>
    </dgm:pt>
    <dgm:pt modelId="{E13B124A-A52D-4D59-A84C-46737BAC922A}" type="pres">
      <dgm:prSet presAssocID="{E0F814FF-A095-4A5E-883B-E48400E5FA61}" presName="parTx" presStyleLbl="revTx" presStyleIdx="2" presStyleCnt="6">
        <dgm:presLayoutVars>
          <dgm:chMax val="0"/>
          <dgm:chPref val="0"/>
        </dgm:presLayoutVars>
      </dgm:prSet>
      <dgm:spPr/>
    </dgm:pt>
    <dgm:pt modelId="{99AE7E1E-A8F3-4A41-BD0A-0B96C3D9B1A0}" type="pres">
      <dgm:prSet presAssocID="{E0F814FF-A095-4A5E-883B-E48400E5FA61}" presName="txSpace" presStyleCnt="0"/>
      <dgm:spPr/>
    </dgm:pt>
    <dgm:pt modelId="{2AFFB26C-15B9-45F6-934B-B3333CDE836B}" type="pres">
      <dgm:prSet presAssocID="{E0F814FF-A095-4A5E-883B-E48400E5FA61}" presName="desTx" presStyleLbl="revTx" presStyleIdx="3" presStyleCnt="6">
        <dgm:presLayoutVars/>
      </dgm:prSet>
      <dgm:spPr/>
    </dgm:pt>
    <dgm:pt modelId="{C6206401-45A2-47EA-B11E-36A5969888F0}" type="pres">
      <dgm:prSet presAssocID="{8B3DDF0F-6772-47FF-9FEA-9F8E77445885}" presName="sibTrans" presStyleCnt="0"/>
      <dgm:spPr/>
    </dgm:pt>
    <dgm:pt modelId="{C5BEEE1C-5014-4807-9465-1F763963D04A}" type="pres">
      <dgm:prSet presAssocID="{F9216611-AFA1-4428-B1C2-600EC9CB3AA4}" presName="compNode" presStyleCnt="0"/>
      <dgm:spPr/>
    </dgm:pt>
    <dgm:pt modelId="{5AECB282-6EB8-45F2-982E-12B0E83289C4}" type="pres">
      <dgm:prSet presAssocID="{F9216611-AFA1-4428-B1C2-600EC9CB3A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7305034C-08F9-4C46-8BC9-98DBB492B47D}" type="pres">
      <dgm:prSet presAssocID="{F9216611-AFA1-4428-B1C2-600EC9CB3AA4}" presName="iconSpace" presStyleCnt="0"/>
      <dgm:spPr/>
    </dgm:pt>
    <dgm:pt modelId="{4DA0C98B-6B29-4887-BD9C-E016933F0733}" type="pres">
      <dgm:prSet presAssocID="{F9216611-AFA1-4428-B1C2-600EC9CB3AA4}" presName="parTx" presStyleLbl="revTx" presStyleIdx="4" presStyleCnt="6">
        <dgm:presLayoutVars>
          <dgm:chMax val="0"/>
          <dgm:chPref val="0"/>
        </dgm:presLayoutVars>
      </dgm:prSet>
      <dgm:spPr/>
    </dgm:pt>
    <dgm:pt modelId="{8DB62C77-5783-492A-A6C9-297F678FDD31}" type="pres">
      <dgm:prSet presAssocID="{F9216611-AFA1-4428-B1C2-600EC9CB3AA4}" presName="txSpace" presStyleCnt="0"/>
      <dgm:spPr/>
    </dgm:pt>
    <dgm:pt modelId="{4F3DE579-378E-4594-B72F-5AD3C034B91A}" type="pres">
      <dgm:prSet presAssocID="{F9216611-AFA1-4428-B1C2-600EC9CB3AA4}" presName="desTx" presStyleLbl="revTx" presStyleIdx="5" presStyleCnt="6">
        <dgm:presLayoutVars/>
      </dgm:prSet>
      <dgm:spPr/>
    </dgm:pt>
  </dgm:ptLst>
  <dgm:cxnLst>
    <dgm:cxn modelId="{A7E3130D-D92A-472E-AD64-3CB59FA4FF14}" srcId="{F9216611-AFA1-4428-B1C2-600EC9CB3AA4}" destId="{8B52D5BB-EF45-4681-ADF4-6606E4CCF591}" srcOrd="0" destOrd="0" parTransId="{4BCE909A-CDA0-4D0E-8393-4BEB155E743C}" sibTransId="{C1534531-7D11-4C21-9C4C-990B9FF74D35}"/>
    <dgm:cxn modelId="{54D6CA26-41B0-4D17-AC5A-B0CF1C43C363}" srcId="{F9216611-AFA1-4428-B1C2-600EC9CB3AA4}" destId="{ACF011B6-DC97-4016-B6B5-90AE6B61432F}" srcOrd="1" destOrd="0" parTransId="{4C673BC3-5FCD-4C45-ACCC-E3671B91CFEA}" sibTransId="{CE0FBC61-CD4B-4952-B1DE-3EDBA46001D0}"/>
    <dgm:cxn modelId="{F3888230-4D86-414A-908D-BF25C73F86B3}" srcId="{F9216611-AFA1-4428-B1C2-600EC9CB3AA4}" destId="{4B37F956-E9B3-444D-A472-FF756361D6F1}" srcOrd="2" destOrd="0" parTransId="{E1CCAED7-CF60-48CB-8D01-650D50106FA7}" sibTransId="{30292CA1-2594-407C-A605-EA9E44E04FD1}"/>
    <dgm:cxn modelId="{C8AD2636-1777-4999-92CF-7AC4D6A79FFE}" type="presOf" srcId="{F9216611-AFA1-4428-B1C2-600EC9CB3AA4}" destId="{4DA0C98B-6B29-4887-BD9C-E016933F0733}" srcOrd="0" destOrd="0" presId="urn:microsoft.com/office/officeart/2018/2/layout/IconLabelDescriptionList"/>
    <dgm:cxn modelId="{80C25038-66FB-4773-A80C-3D667A010211}" type="presOf" srcId="{105D0235-C13A-4AF7-99BB-EE75ACC479CE}" destId="{89A1CE44-DB45-4FF7-A48D-13113DB8BCC9}" srcOrd="0" destOrd="1" presId="urn:microsoft.com/office/officeart/2018/2/layout/IconLabelDescriptionList"/>
    <dgm:cxn modelId="{BA5A8E40-7CE8-40DF-B242-619E757E17AC}" srcId="{0A82CA64-EFB1-4B9B-B914-7200BC03DE70}" destId="{105D0235-C13A-4AF7-99BB-EE75ACC479CE}" srcOrd="1" destOrd="0" parTransId="{CB7CC105-0F59-4A3C-B6E0-DBCD24947747}" sibTransId="{102A9F28-8645-474A-A195-FCE0A36CAA04}"/>
    <dgm:cxn modelId="{5C68CF5D-FBD6-4805-B820-1A24B06B54F2}" type="presOf" srcId="{E0F814FF-A095-4A5E-883B-E48400E5FA61}" destId="{E13B124A-A52D-4D59-A84C-46737BAC922A}" srcOrd="0" destOrd="0" presId="urn:microsoft.com/office/officeart/2018/2/layout/IconLabelDescriptionList"/>
    <dgm:cxn modelId="{9E1B2648-9B3B-459D-A8A9-1A6853B9CE31}" type="presOf" srcId="{0A82CA64-EFB1-4B9B-B914-7200BC03DE70}" destId="{44612168-FEDF-40AF-83E5-78E1FBE54862}" srcOrd="0" destOrd="0" presId="urn:microsoft.com/office/officeart/2018/2/layout/IconLabelDescriptionList"/>
    <dgm:cxn modelId="{0F431A4A-0FB4-4407-B209-26D9FE99F19D}" type="presOf" srcId="{ACF011B6-DC97-4016-B6B5-90AE6B61432F}" destId="{4F3DE579-378E-4594-B72F-5AD3C034B91A}" srcOrd="0" destOrd="1" presId="urn:microsoft.com/office/officeart/2018/2/layout/IconLabelDescriptionList"/>
    <dgm:cxn modelId="{5A811473-9A81-4EA4-9C42-5F331FA129AF}" type="presOf" srcId="{8B52D5BB-EF45-4681-ADF4-6606E4CCF591}" destId="{4F3DE579-378E-4594-B72F-5AD3C034B91A}" srcOrd="0" destOrd="0" presId="urn:microsoft.com/office/officeart/2018/2/layout/IconLabelDescriptionList"/>
    <dgm:cxn modelId="{3A6E307D-0E8D-4D10-9562-9E38506D63ED}" type="presOf" srcId="{12D84014-A732-43F7-9A76-12BE817D1981}" destId="{9285867F-8B58-4E7E-B7B5-519F7162B1AD}" srcOrd="0" destOrd="0" presId="urn:microsoft.com/office/officeart/2018/2/layout/IconLabelDescriptionList"/>
    <dgm:cxn modelId="{11BF897F-E5EB-4071-9C27-0105A5E39435}" srcId="{12D84014-A732-43F7-9A76-12BE817D1981}" destId="{0A82CA64-EFB1-4B9B-B914-7200BC03DE70}" srcOrd="0" destOrd="0" parTransId="{8679CB46-FFC5-4B07-A617-43BFEDAA02E3}" sibTransId="{4765CECA-0459-47F5-8104-2905FBBE23C3}"/>
    <dgm:cxn modelId="{AF0E879B-C29D-44E2-8B8C-16633A5F2052}" type="presOf" srcId="{51162144-C1E8-4168-9C63-0EADA7E42359}" destId="{89A1CE44-DB45-4FF7-A48D-13113DB8BCC9}" srcOrd="0" destOrd="0" presId="urn:microsoft.com/office/officeart/2018/2/layout/IconLabelDescriptionList"/>
    <dgm:cxn modelId="{410016A6-7970-4EAE-B864-865BA354EFA2}" type="presOf" srcId="{4B37F956-E9B3-444D-A472-FF756361D6F1}" destId="{4F3DE579-378E-4594-B72F-5AD3C034B91A}" srcOrd="0" destOrd="2" presId="urn:microsoft.com/office/officeart/2018/2/layout/IconLabelDescriptionList"/>
    <dgm:cxn modelId="{296063A8-10EE-49B2-80D2-DD3E4B20A62C}" srcId="{12D84014-A732-43F7-9A76-12BE817D1981}" destId="{E0F814FF-A095-4A5E-883B-E48400E5FA61}" srcOrd="1" destOrd="0" parTransId="{B2D64E51-FDD8-4518-8BA7-C8F3758A4810}" sibTransId="{8B3DDF0F-6772-47FF-9FEA-9F8E77445885}"/>
    <dgm:cxn modelId="{C880E1B1-2E5E-45F5-A3D7-422E561779AF}" srcId="{12D84014-A732-43F7-9A76-12BE817D1981}" destId="{F9216611-AFA1-4428-B1C2-600EC9CB3AA4}" srcOrd="2" destOrd="0" parTransId="{08122E7F-568E-4A64-AA39-F7F01F14AA78}" sibTransId="{DF31502F-F6AF-4C3E-A027-A33061AA2246}"/>
    <dgm:cxn modelId="{F98A4CCF-9152-4300-97EC-2F65AD1312F8}" srcId="{0A82CA64-EFB1-4B9B-B914-7200BC03DE70}" destId="{51162144-C1E8-4168-9C63-0EADA7E42359}" srcOrd="0" destOrd="0" parTransId="{E8684087-FBB3-432F-88BD-964B463549C4}" sibTransId="{382D0B3B-3E93-4F1B-AE8D-7BDB3A30DCD3}"/>
    <dgm:cxn modelId="{E53CD365-5F8B-41EC-AA6E-558BD2A18B51}" type="presParOf" srcId="{9285867F-8B58-4E7E-B7B5-519F7162B1AD}" destId="{214E2CBC-58CB-464A-91EA-50885FA6DCF7}" srcOrd="0" destOrd="0" presId="urn:microsoft.com/office/officeart/2018/2/layout/IconLabelDescriptionList"/>
    <dgm:cxn modelId="{B068859F-CAFE-4AD0-A1F5-CDFA4535E7FD}" type="presParOf" srcId="{214E2CBC-58CB-464A-91EA-50885FA6DCF7}" destId="{3A8E53AE-0DC3-4C31-AD7C-E6626D348509}" srcOrd="0" destOrd="0" presId="urn:microsoft.com/office/officeart/2018/2/layout/IconLabelDescriptionList"/>
    <dgm:cxn modelId="{C01C8136-926E-4563-A6B6-69E0F1E3D2F7}" type="presParOf" srcId="{214E2CBC-58CB-464A-91EA-50885FA6DCF7}" destId="{8C6A5716-1513-49C3-8C28-6B0C831B9E46}" srcOrd="1" destOrd="0" presId="urn:microsoft.com/office/officeart/2018/2/layout/IconLabelDescriptionList"/>
    <dgm:cxn modelId="{4B79E68E-F8BA-47D3-AAB5-30D7FE71B8D5}" type="presParOf" srcId="{214E2CBC-58CB-464A-91EA-50885FA6DCF7}" destId="{44612168-FEDF-40AF-83E5-78E1FBE54862}" srcOrd="2" destOrd="0" presId="urn:microsoft.com/office/officeart/2018/2/layout/IconLabelDescriptionList"/>
    <dgm:cxn modelId="{368600C2-5D8D-4598-97ED-749686BCBE76}" type="presParOf" srcId="{214E2CBC-58CB-464A-91EA-50885FA6DCF7}" destId="{FEE8902B-6B03-4217-A40E-AD2F512AE2EA}" srcOrd="3" destOrd="0" presId="urn:microsoft.com/office/officeart/2018/2/layout/IconLabelDescriptionList"/>
    <dgm:cxn modelId="{A80E4717-85B8-43CD-814C-9F5B6FFC50BC}" type="presParOf" srcId="{214E2CBC-58CB-464A-91EA-50885FA6DCF7}" destId="{89A1CE44-DB45-4FF7-A48D-13113DB8BCC9}" srcOrd="4" destOrd="0" presId="urn:microsoft.com/office/officeart/2018/2/layout/IconLabelDescriptionList"/>
    <dgm:cxn modelId="{6938D01B-E527-4500-8005-78662AB773E8}" type="presParOf" srcId="{9285867F-8B58-4E7E-B7B5-519F7162B1AD}" destId="{D9B39A43-C46A-4DF3-BEC1-D35F6F579A12}" srcOrd="1" destOrd="0" presId="urn:microsoft.com/office/officeart/2018/2/layout/IconLabelDescriptionList"/>
    <dgm:cxn modelId="{6118DA71-9322-4AFE-94BF-B301F1A58E82}" type="presParOf" srcId="{9285867F-8B58-4E7E-B7B5-519F7162B1AD}" destId="{819CBE52-0091-4F3A-9EA4-DD2747B491F7}" srcOrd="2" destOrd="0" presId="urn:microsoft.com/office/officeart/2018/2/layout/IconLabelDescriptionList"/>
    <dgm:cxn modelId="{32649CF8-7E3A-406A-8965-1E7D031C3400}" type="presParOf" srcId="{819CBE52-0091-4F3A-9EA4-DD2747B491F7}" destId="{B36E0764-BC91-4C9E-96EB-B20EDE68426F}" srcOrd="0" destOrd="0" presId="urn:microsoft.com/office/officeart/2018/2/layout/IconLabelDescriptionList"/>
    <dgm:cxn modelId="{9B5DEF03-2088-462C-8ACD-D9CC4F35DDC5}" type="presParOf" srcId="{819CBE52-0091-4F3A-9EA4-DD2747B491F7}" destId="{19E1D50F-C5CA-433C-A36B-359555843192}" srcOrd="1" destOrd="0" presId="urn:microsoft.com/office/officeart/2018/2/layout/IconLabelDescriptionList"/>
    <dgm:cxn modelId="{830D5E7F-038E-4F06-8356-95E7575BAF47}" type="presParOf" srcId="{819CBE52-0091-4F3A-9EA4-DD2747B491F7}" destId="{E13B124A-A52D-4D59-A84C-46737BAC922A}" srcOrd="2" destOrd="0" presId="urn:microsoft.com/office/officeart/2018/2/layout/IconLabelDescriptionList"/>
    <dgm:cxn modelId="{9ECD08C0-07D9-4CBF-A294-50BB372C4329}" type="presParOf" srcId="{819CBE52-0091-4F3A-9EA4-DD2747B491F7}" destId="{99AE7E1E-A8F3-4A41-BD0A-0B96C3D9B1A0}" srcOrd="3" destOrd="0" presId="urn:microsoft.com/office/officeart/2018/2/layout/IconLabelDescriptionList"/>
    <dgm:cxn modelId="{0CCC4805-89B1-4175-9D82-2943FDB5EF98}" type="presParOf" srcId="{819CBE52-0091-4F3A-9EA4-DD2747B491F7}" destId="{2AFFB26C-15B9-45F6-934B-B3333CDE836B}" srcOrd="4" destOrd="0" presId="urn:microsoft.com/office/officeart/2018/2/layout/IconLabelDescriptionList"/>
    <dgm:cxn modelId="{75298D67-154D-402C-9CB5-088CB0238132}" type="presParOf" srcId="{9285867F-8B58-4E7E-B7B5-519F7162B1AD}" destId="{C6206401-45A2-47EA-B11E-36A5969888F0}" srcOrd="3" destOrd="0" presId="urn:microsoft.com/office/officeart/2018/2/layout/IconLabelDescriptionList"/>
    <dgm:cxn modelId="{5EDCDD7B-2D45-4A8B-9660-13F2A9B2299B}" type="presParOf" srcId="{9285867F-8B58-4E7E-B7B5-519F7162B1AD}" destId="{C5BEEE1C-5014-4807-9465-1F763963D04A}" srcOrd="4" destOrd="0" presId="urn:microsoft.com/office/officeart/2018/2/layout/IconLabelDescriptionList"/>
    <dgm:cxn modelId="{06C23EF8-8204-450C-B807-D67A250ABCEB}" type="presParOf" srcId="{C5BEEE1C-5014-4807-9465-1F763963D04A}" destId="{5AECB282-6EB8-45F2-982E-12B0E83289C4}" srcOrd="0" destOrd="0" presId="urn:microsoft.com/office/officeart/2018/2/layout/IconLabelDescriptionList"/>
    <dgm:cxn modelId="{24C52AAA-5F70-4FA7-BF3D-145BC45ACEC6}" type="presParOf" srcId="{C5BEEE1C-5014-4807-9465-1F763963D04A}" destId="{7305034C-08F9-4C46-8BC9-98DBB492B47D}" srcOrd="1" destOrd="0" presId="urn:microsoft.com/office/officeart/2018/2/layout/IconLabelDescriptionList"/>
    <dgm:cxn modelId="{640ACCF1-876B-4933-8666-D96F8541612D}" type="presParOf" srcId="{C5BEEE1C-5014-4807-9465-1F763963D04A}" destId="{4DA0C98B-6B29-4887-BD9C-E016933F0733}" srcOrd="2" destOrd="0" presId="urn:microsoft.com/office/officeart/2018/2/layout/IconLabelDescriptionList"/>
    <dgm:cxn modelId="{2679478A-E623-4C50-A5AD-666CF245F763}" type="presParOf" srcId="{C5BEEE1C-5014-4807-9465-1F763963D04A}" destId="{8DB62C77-5783-492A-A6C9-297F678FDD31}" srcOrd="3" destOrd="0" presId="urn:microsoft.com/office/officeart/2018/2/layout/IconLabelDescriptionList"/>
    <dgm:cxn modelId="{F468B50C-837E-470E-A90C-D2FFB8C9D4DB}" type="presParOf" srcId="{C5BEEE1C-5014-4807-9465-1F763963D04A}" destId="{4F3DE579-378E-4594-B72F-5AD3C034B91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7CA4F-3446-46E8-8B3B-409CDA4DBB0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4B6507A-4105-4A04-8A23-0F9E6727E4E3}">
      <dgm:prSet/>
      <dgm:spPr/>
      <dgm:t>
        <a:bodyPr/>
        <a:lstStyle/>
        <a:p>
          <a:pPr rtl="0">
            <a:lnSpc>
              <a:spcPct val="100000"/>
            </a:lnSpc>
          </a:pPr>
          <a:r>
            <a:rPr lang="en-GB"/>
            <a:t>We are extremely grateful to Clara Meister, Prof. Ryan Cotterell and the entire team of Rycolab for equipping us with the necessay </a:t>
          </a:r>
          <a:r>
            <a:rPr lang="en-GB">
              <a:latin typeface="Calibri Light" panose="020F0302020204030204"/>
            </a:rPr>
            <a:t>theoretical </a:t>
          </a:r>
          <a:r>
            <a:rPr lang="en-GB"/>
            <a:t>background required to understand, formulate and address the objective of this project.</a:t>
          </a:r>
          <a:r>
            <a:rPr lang="en-GB">
              <a:latin typeface="Calibri Light" panose="020F0302020204030204"/>
            </a:rPr>
            <a:t> </a:t>
          </a:r>
          <a:endParaRPr lang="en-US"/>
        </a:p>
      </dgm:t>
    </dgm:pt>
    <dgm:pt modelId="{F4BCEF3B-6129-4596-B16B-5801DEEF1DAD}" type="parTrans" cxnId="{EE004FB5-6483-4DD0-B2A0-6CB7D59377FE}">
      <dgm:prSet/>
      <dgm:spPr/>
      <dgm:t>
        <a:bodyPr/>
        <a:lstStyle/>
        <a:p>
          <a:endParaRPr lang="en-US"/>
        </a:p>
      </dgm:t>
    </dgm:pt>
    <dgm:pt modelId="{CF3463EB-C701-4380-AD7D-DCA71DD60534}" type="sibTrans" cxnId="{EE004FB5-6483-4DD0-B2A0-6CB7D59377FE}">
      <dgm:prSet/>
      <dgm:spPr/>
      <dgm:t>
        <a:bodyPr/>
        <a:lstStyle/>
        <a:p>
          <a:endParaRPr lang="en-US"/>
        </a:p>
      </dgm:t>
    </dgm:pt>
    <dgm:pt modelId="{ADD8867F-5A85-4BA8-A1B4-D6AFBAE03520}">
      <dgm:prSet/>
      <dgm:spPr/>
      <dgm:t>
        <a:bodyPr/>
        <a:lstStyle/>
        <a:p>
          <a:pPr rtl="0">
            <a:lnSpc>
              <a:spcPct val="100000"/>
            </a:lnSpc>
          </a:pPr>
          <a:r>
            <a:rPr lang="en-GB"/>
            <a:t>Furthermore, we thank them </a:t>
          </a:r>
          <a:r>
            <a:rPr lang="en-GB">
              <a:latin typeface="Calibri Light" panose="020F0302020204030204"/>
            </a:rPr>
            <a:t>for their </a:t>
          </a:r>
          <a:r>
            <a:rPr lang="en-GB"/>
            <a:t>indispensable</a:t>
          </a:r>
          <a:r>
            <a:rPr lang="en-GB">
              <a:latin typeface="Calibri Light" panose="020F0302020204030204"/>
            </a:rPr>
            <a:t> </a:t>
          </a:r>
          <a:r>
            <a:rPr lang="en-GB"/>
            <a:t>guidance,  especailly with regards to experimental evaluation and technincal support whenever required.</a:t>
          </a:r>
          <a:r>
            <a:rPr lang="en-GB">
              <a:latin typeface="Calibri Light" panose="020F0302020204030204"/>
            </a:rPr>
            <a:t> </a:t>
          </a:r>
          <a:endParaRPr lang="en-US"/>
        </a:p>
      </dgm:t>
    </dgm:pt>
    <dgm:pt modelId="{4EA7B92A-ADB7-4389-844A-6B53BB071053}" type="parTrans" cxnId="{8D079369-0E6A-452E-A4FC-C97BB999E70F}">
      <dgm:prSet/>
      <dgm:spPr/>
      <dgm:t>
        <a:bodyPr/>
        <a:lstStyle/>
        <a:p>
          <a:endParaRPr lang="en-US"/>
        </a:p>
      </dgm:t>
    </dgm:pt>
    <dgm:pt modelId="{FE28031A-FC6F-4344-9FE2-AF0B79968DDF}" type="sibTrans" cxnId="{8D079369-0E6A-452E-A4FC-C97BB999E70F}">
      <dgm:prSet/>
      <dgm:spPr/>
      <dgm:t>
        <a:bodyPr/>
        <a:lstStyle/>
        <a:p>
          <a:endParaRPr lang="en-US"/>
        </a:p>
      </dgm:t>
    </dgm:pt>
    <dgm:pt modelId="{9A265C55-6E75-47DC-9EC3-3720059BFDB3}">
      <dgm:prSet/>
      <dgm:spPr/>
      <dgm:t>
        <a:bodyPr/>
        <a:lstStyle/>
        <a:p>
          <a:pPr>
            <a:lnSpc>
              <a:spcPct val="100000"/>
            </a:lnSpc>
          </a:pPr>
          <a:r>
            <a:rPr lang="en-GB"/>
            <a:t>Overall, we would like to express our gratitude for their efforts in this otherwise difficult semester. </a:t>
          </a:r>
          <a:endParaRPr lang="en-US"/>
        </a:p>
      </dgm:t>
    </dgm:pt>
    <dgm:pt modelId="{CD53F022-D365-4C57-A323-1AE524E77181}" type="parTrans" cxnId="{4D3DAFDB-2D33-41DF-9FCA-C7F55DDFE993}">
      <dgm:prSet/>
      <dgm:spPr/>
      <dgm:t>
        <a:bodyPr/>
        <a:lstStyle/>
        <a:p>
          <a:endParaRPr lang="en-US"/>
        </a:p>
      </dgm:t>
    </dgm:pt>
    <dgm:pt modelId="{F1913025-73E9-46B8-8672-42460900C8D8}" type="sibTrans" cxnId="{4D3DAFDB-2D33-41DF-9FCA-C7F55DDFE993}">
      <dgm:prSet/>
      <dgm:spPr/>
      <dgm:t>
        <a:bodyPr/>
        <a:lstStyle/>
        <a:p>
          <a:endParaRPr lang="en-US"/>
        </a:p>
      </dgm:t>
    </dgm:pt>
    <dgm:pt modelId="{200694F8-C19F-42A8-B561-C5B54950FFF2}" type="pres">
      <dgm:prSet presAssocID="{9F47CA4F-3446-46E8-8B3B-409CDA4DBB06}" presName="root" presStyleCnt="0">
        <dgm:presLayoutVars>
          <dgm:dir/>
          <dgm:resizeHandles val="exact"/>
        </dgm:presLayoutVars>
      </dgm:prSet>
      <dgm:spPr/>
    </dgm:pt>
    <dgm:pt modelId="{1BA85F5F-3BEF-4D8A-AE56-798753FA1B26}" type="pres">
      <dgm:prSet presAssocID="{54B6507A-4105-4A04-8A23-0F9E6727E4E3}" presName="compNode" presStyleCnt="0"/>
      <dgm:spPr/>
    </dgm:pt>
    <dgm:pt modelId="{A2ABBF52-14E2-4A9B-B8B8-98A38F2A6C0C}" type="pres">
      <dgm:prSet presAssocID="{54B6507A-4105-4A04-8A23-0F9E6727E4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B4CCE0A4-45AF-4B70-93CA-0A8303FEAB22}" type="pres">
      <dgm:prSet presAssocID="{54B6507A-4105-4A04-8A23-0F9E6727E4E3}" presName="spaceRect" presStyleCnt="0"/>
      <dgm:spPr/>
    </dgm:pt>
    <dgm:pt modelId="{51CEB7DB-764A-4F0D-AD6C-46B3D728490E}" type="pres">
      <dgm:prSet presAssocID="{54B6507A-4105-4A04-8A23-0F9E6727E4E3}" presName="textRect" presStyleLbl="revTx" presStyleIdx="0" presStyleCnt="3">
        <dgm:presLayoutVars>
          <dgm:chMax val="1"/>
          <dgm:chPref val="1"/>
        </dgm:presLayoutVars>
      </dgm:prSet>
      <dgm:spPr/>
    </dgm:pt>
    <dgm:pt modelId="{C68E2DBB-0F34-4967-AC38-75CFB65EE44A}" type="pres">
      <dgm:prSet presAssocID="{CF3463EB-C701-4380-AD7D-DCA71DD60534}" presName="sibTrans" presStyleCnt="0"/>
      <dgm:spPr/>
    </dgm:pt>
    <dgm:pt modelId="{D41087E8-F119-4CC8-BC4B-1DDD92110015}" type="pres">
      <dgm:prSet presAssocID="{ADD8867F-5A85-4BA8-A1B4-D6AFBAE03520}" presName="compNode" presStyleCnt="0"/>
      <dgm:spPr/>
    </dgm:pt>
    <dgm:pt modelId="{FDB2E77A-CCEC-420A-B70B-929D2EA63272}" type="pres">
      <dgm:prSet presAssocID="{ADD8867F-5A85-4BA8-A1B4-D6AFBAE035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158A11CE-FB43-4617-B0C5-DC8BD223932B}" type="pres">
      <dgm:prSet presAssocID="{ADD8867F-5A85-4BA8-A1B4-D6AFBAE03520}" presName="spaceRect" presStyleCnt="0"/>
      <dgm:spPr/>
    </dgm:pt>
    <dgm:pt modelId="{6CC98063-7C79-4108-BF43-7C61519714D6}" type="pres">
      <dgm:prSet presAssocID="{ADD8867F-5A85-4BA8-A1B4-D6AFBAE03520}" presName="textRect" presStyleLbl="revTx" presStyleIdx="1" presStyleCnt="3">
        <dgm:presLayoutVars>
          <dgm:chMax val="1"/>
          <dgm:chPref val="1"/>
        </dgm:presLayoutVars>
      </dgm:prSet>
      <dgm:spPr/>
    </dgm:pt>
    <dgm:pt modelId="{635B772D-1C9A-4F62-BD80-A11232B4923E}" type="pres">
      <dgm:prSet presAssocID="{FE28031A-FC6F-4344-9FE2-AF0B79968DDF}" presName="sibTrans" presStyleCnt="0"/>
      <dgm:spPr/>
    </dgm:pt>
    <dgm:pt modelId="{28D72145-2A20-4B97-AA8D-6AA699871142}" type="pres">
      <dgm:prSet presAssocID="{9A265C55-6E75-47DC-9EC3-3720059BFDB3}" presName="compNode" presStyleCnt="0"/>
      <dgm:spPr/>
    </dgm:pt>
    <dgm:pt modelId="{23D67AA8-F352-4A8D-AEAF-0A6B1093DA75}" type="pres">
      <dgm:prSet presAssocID="{9A265C55-6E75-47DC-9EC3-3720059BFD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ngel Face with Solid Fill"/>
        </a:ext>
      </dgm:extLst>
    </dgm:pt>
    <dgm:pt modelId="{0E44339F-59A0-46E1-85E1-22936C296A69}" type="pres">
      <dgm:prSet presAssocID="{9A265C55-6E75-47DC-9EC3-3720059BFDB3}" presName="spaceRect" presStyleCnt="0"/>
      <dgm:spPr/>
    </dgm:pt>
    <dgm:pt modelId="{AB7A7D99-31B0-478A-B1AC-77291FD61B42}" type="pres">
      <dgm:prSet presAssocID="{9A265C55-6E75-47DC-9EC3-3720059BFDB3}" presName="textRect" presStyleLbl="revTx" presStyleIdx="2" presStyleCnt="3">
        <dgm:presLayoutVars>
          <dgm:chMax val="1"/>
          <dgm:chPref val="1"/>
        </dgm:presLayoutVars>
      </dgm:prSet>
      <dgm:spPr/>
    </dgm:pt>
  </dgm:ptLst>
  <dgm:cxnLst>
    <dgm:cxn modelId="{390F662C-B11A-4143-820E-730092155B1E}" type="presOf" srcId="{ADD8867F-5A85-4BA8-A1B4-D6AFBAE03520}" destId="{6CC98063-7C79-4108-BF43-7C61519714D6}" srcOrd="0" destOrd="0" presId="urn:microsoft.com/office/officeart/2018/2/layout/IconLabelList"/>
    <dgm:cxn modelId="{32D65F3D-7AFF-40AF-8D47-62E412A4FDAC}" type="presOf" srcId="{54B6507A-4105-4A04-8A23-0F9E6727E4E3}" destId="{51CEB7DB-764A-4F0D-AD6C-46B3D728490E}" srcOrd="0" destOrd="0" presId="urn:microsoft.com/office/officeart/2018/2/layout/IconLabelList"/>
    <dgm:cxn modelId="{36462466-C6C8-4E77-BA99-F14B458951F7}" type="presOf" srcId="{9F47CA4F-3446-46E8-8B3B-409CDA4DBB06}" destId="{200694F8-C19F-42A8-B561-C5B54950FFF2}" srcOrd="0" destOrd="0" presId="urn:microsoft.com/office/officeart/2018/2/layout/IconLabelList"/>
    <dgm:cxn modelId="{8D079369-0E6A-452E-A4FC-C97BB999E70F}" srcId="{9F47CA4F-3446-46E8-8B3B-409CDA4DBB06}" destId="{ADD8867F-5A85-4BA8-A1B4-D6AFBAE03520}" srcOrd="1" destOrd="0" parTransId="{4EA7B92A-ADB7-4389-844A-6B53BB071053}" sibTransId="{FE28031A-FC6F-4344-9FE2-AF0B79968DDF}"/>
    <dgm:cxn modelId="{C3DF9C9A-A533-4C4B-9775-2A16F09B416E}" type="presOf" srcId="{9A265C55-6E75-47DC-9EC3-3720059BFDB3}" destId="{AB7A7D99-31B0-478A-B1AC-77291FD61B42}" srcOrd="0" destOrd="0" presId="urn:microsoft.com/office/officeart/2018/2/layout/IconLabelList"/>
    <dgm:cxn modelId="{EE004FB5-6483-4DD0-B2A0-6CB7D59377FE}" srcId="{9F47CA4F-3446-46E8-8B3B-409CDA4DBB06}" destId="{54B6507A-4105-4A04-8A23-0F9E6727E4E3}" srcOrd="0" destOrd="0" parTransId="{F4BCEF3B-6129-4596-B16B-5801DEEF1DAD}" sibTransId="{CF3463EB-C701-4380-AD7D-DCA71DD60534}"/>
    <dgm:cxn modelId="{4D3DAFDB-2D33-41DF-9FCA-C7F55DDFE993}" srcId="{9F47CA4F-3446-46E8-8B3B-409CDA4DBB06}" destId="{9A265C55-6E75-47DC-9EC3-3720059BFDB3}" srcOrd="2" destOrd="0" parTransId="{CD53F022-D365-4C57-A323-1AE524E77181}" sibTransId="{F1913025-73E9-46B8-8672-42460900C8D8}"/>
    <dgm:cxn modelId="{0CADD354-3688-42CA-92AB-597DDC33FBBE}" type="presParOf" srcId="{200694F8-C19F-42A8-B561-C5B54950FFF2}" destId="{1BA85F5F-3BEF-4D8A-AE56-798753FA1B26}" srcOrd="0" destOrd="0" presId="urn:microsoft.com/office/officeart/2018/2/layout/IconLabelList"/>
    <dgm:cxn modelId="{5524CA9A-2A16-46BC-B4C4-87BD4E1E039F}" type="presParOf" srcId="{1BA85F5F-3BEF-4D8A-AE56-798753FA1B26}" destId="{A2ABBF52-14E2-4A9B-B8B8-98A38F2A6C0C}" srcOrd="0" destOrd="0" presId="urn:microsoft.com/office/officeart/2018/2/layout/IconLabelList"/>
    <dgm:cxn modelId="{B4087AB3-7FBF-4D4C-A66D-C13F536DDECE}" type="presParOf" srcId="{1BA85F5F-3BEF-4D8A-AE56-798753FA1B26}" destId="{B4CCE0A4-45AF-4B70-93CA-0A8303FEAB22}" srcOrd="1" destOrd="0" presId="urn:microsoft.com/office/officeart/2018/2/layout/IconLabelList"/>
    <dgm:cxn modelId="{737BBC18-2AAC-4B75-9A1B-8E5AF30400A0}" type="presParOf" srcId="{1BA85F5F-3BEF-4D8A-AE56-798753FA1B26}" destId="{51CEB7DB-764A-4F0D-AD6C-46B3D728490E}" srcOrd="2" destOrd="0" presId="urn:microsoft.com/office/officeart/2018/2/layout/IconLabelList"/>
    <dgm:cxn modelId="{52B35FBF-87C5-4BF7-8702-57F04AE1BF9F}" type="presParOf" srcId="{200694F8-C19F-42A8-B561-C5B54950FFF2}" destId="{C68E2DBB-0F34-4967-AC38-75CFB65EE44A}" srcOrd="1" destOrd="0" presId="urn:microsoft.com/office/officeart/2018/2/layout/IconLabelList"/>
    <dgm:cxn modelId="{C806E753-9469-4178-AACC-ABB13E4693DB}" type="presParOf" srcId="{200694F8-C19F-42A8-B561-C5B54950FFF2}" destId="{D41087E8-F119-4CC8-BC4B-1DDD92110015}" srcOrd="2" destOrd="0" presId="urn:microsoft.com/office/officeart/2018/2/layout/IconLabelList"/>
    <dgm:cxn modelId="{05A26CB1-8C8D-4975-B4B6-38C3B4551AC1}" type="presParOf" srcId="{D41087E8-F119-4CC8-BC4B-1DDD92110015}" destId="{FDB2E77A-CCEC-420A-B70B-929D2EA63272}" srcOrd="0" destOrd="0" presId="urn:microsoft.com/office/officeart/2018/2/layout/IconLabelList"/>
    <dgm:cxn modelId="{04AFE465-0676-4BD3-9B93-2D2C4F1C6DC4}" type="presParOf" srcId="{D41087E8-F119-4CC8-BC4B-1DDD92110015}" destId="{158A11CE-FB43-4617-B0C5-DC8BD223932B}" srcOrd="1" destOrd="0" presId="urn:microsoft.com/office/officeart/2018/2/layout/IconLabelList"/>
    <dgm:cxn modelId="{99E40E0A-476E-4A29-93B6-4175C3377D77}" type="presParOf" srcId="{D41087E8-F119-4CC8-BC4B-1DDD92110015}" destId="{6CC98063-7C79-4108-BF43-7C61519714D6}" srcOrd="2" destOrd="0" presId="urn:microsoft.com/office/officeart/2018/2/layout/IconLabelList"/>
    <dgm:cxn modelId="{6E47FBE1-58C6-40B8-BDAE-66D135BCD842}" type="presParOf" srcId="{200694F8-C19F-42A8-B561-C5B54950FFF2}" destId="{635B772D-1C9A-4F62-BD80-A11232B4923E}" srcOrd="3" destOrd="0" presId="urn:microsoft.com/office/officeart/2018/2/layout/IconLabelList"/>
    <dgm:cxn modelId="{8AED45CC-38A9-4E20-8F6B-8D27EFD1A52D}" type="presParOf" srcId="{200694F8-C19F-42A8-B561-C5B54950FFF2}" destId="{28D72145-2A20-4B97-AA8D-6AA699871142}" srcOrd="4" destOrd="0" presId="urn:microsoft.com/office/officeart/2018/2/layout/IconLabelList"/>
    <dgm:cxn modelId="{8ACCE521-124F-481F-AC62-1094DB63F6EA}" type="presParOf" srcId="{28D72145-2A20-4B97-AA8D-6AA699871142}" destId="{23D67AA8-F352-4A8D-AEAF-0A6B1093DA75}" srcOrd="0" destOrd="0" presId="urn:microsoft.com/office/officeart/2018/2/layout/IconLabelList"/>
    <dgm:cxn modelId="{41EC6375-17FD-484E-A33B-25F8C2CBA77C}" type="presParOf" srcId="{28D72145-2A20-4B97-AA8D-6AA699871142}" destId="{0E44339F-59A0-46E1-85E1-22936C296A69}" srcOrd="1" destOrd="0" presId="urn:microsoft.com/office/officeart/2018/2/layout/IconLabelList"/>
    <dgm:cxn modelId="{4F0F64D7-19FF-4383-A59A-C128A4D5FAA8}" type="presParOf" srcId="{28D72145-2A20-4B97-AA8D-6AA699871142}" destId="{AB7A7D99-31B0-478A-B1AC-77291FD61B4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8E20F-BD12-442C-97E0-DDA179D7371E}">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A7698A-59C5-42AB-B7C5-8B51CC20CA6D}">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94CDD4-8EEC-4060-B16F-4A60950A39A5}">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a:t>Posterior Calibration</a:t>
          </a:r>
          <a:endParaRPr lang="en-US" sz="2100" kern="1200"/>
        </a:p>
      </dsp:txBody>
      <dsp:txXfrm>
        <a:off x="1834517" y="469890"/>
        <a:ext cx="3148942" cy="1335915"/>
      </dsp:txXfrm>
    </dsp:sp>
    <dsp:sp modelId="{3A333AB8-2A1C-426B-A7DD-D714F446BB9C}">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8A6E79-67DD-40D1-A741-81500C1AA51E}">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A97F01-2C67-4F8C-9064-0191551734AE}">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a:t>Post-processing to re-learn appropriate distribution from validation set, apply it to test set</a:t>
          </a:r>
          <a:endParaRPr lang="en-US" sz="2100" kern="1200"/>
        </a:p>
      </dsp:txBody>
      <dsp:txXfrm>
        <a:off x="7154322" y="469890"/>
        <a:ext cx="3148942" cy="1335915"/>
      </dsp:txXfrm>
    </dsp:sp>
    <dsp:sp modelId="{10E6E5C5-85B3-48CA-B59C-24A88FEADE68}">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E1093F-CC82-42E7-8844-E3A48D7EFAD3}">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E03AAA-6233-400E-A10D-96E4341EF564}">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rtl="0">
            <a:lnSpc>
              <a:spcPct val="100000"/>
            </a:lnSpc>
            <a:spcBef>
              <a:spcPct val="0"/>
            </a:spcBef>
            <a:spcAft>
              <a:spcPct val="35000"/>
            </a:spcAft>
            <a:buNone/>
          </a:pPr>
          <a:r>
            <a:rPr lang="en-GB" sz="2100" b="1" kern="1200" dirty="0">
              <a:latin typeface="Calibri Light" panose="020F0302020204030204"/>
            </a:rPr>
            <a:t>Poor generalization due to small number of samples in calibration set</a:t>
          </a:r>
          <a:endParaRPr lang="en-GB" sz="2100" b="1" kern="1200" dirty="0"/>
        </a:p>
      </dsp:txBody>
      <dsp:txXfrm>
        <a:off x="1834517" y="2545532"/>
        <a:ext cx="3148942" cy="1335915"/>
      </dsp:txXfrm>
    </dsp:sp>
    <dsp:sp modelId="{937C286D-E4CE-4299-ACD4-DF0441063392}">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8BC2E8-FC01-4988-9491-6080B5FA4007}">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42536F-EBAD-419B-AA4C-80C5CD9B623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a:t>Calibrate while training [2]</a:t>
          </a:r>
          <a:endParaRPr lang="en-US" sz="2100" kern="1200"/>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E53AE-0DC3-4C31-AD7C-E6626D348509}">
      <dsp:nvSpPr>
        <dsp:cNvPr id="0" name=""/>
        <dsp:cNvSpPr/>
      </dsp:nvSpPr>
      <dsp:spPr>
        <a:xfrm>
          <a:off x="393" y="10739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612168-FEDF-40AF-83E5-78E1FBE54862}">
      <dsp:nvSpPr>
        <dsp:cNvPr id="0" name=""/>
        <dsp:cNvSpPr/>
      </dsp:nvSpPr>
      <dsp:spPr>
        <a:xfrm>
          <a:off x="393" y="138383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GB" sz="3000" kern="1200"/>
            <a:t>Our methods:</a:t>
          </a:r>
          <a:endParaRPr lang="en-US" sz="3000" kern="1200"/>
        </a:p>
      </dsp:txBody>
      <dsp:txXfrm>
        <a:off x="393" y="1383833"/>
        <a:ext cx="3138750" cy="470812"/>
      </dsp:txXfrm>
    </dsp:sp>
    <dsp:sp modelId="{89A1CE44-DB45-4FF7-A48D-13113DB8BCC9}">
      <dsp:nvSpPr>
        <dsp:cNvPr id="0" name=""/>
        <dsp:cNvSpPr/>
      </dsp:nvSpPr>
      <dsp:spPr>
        <a:xfrm>
          <a:off x="393" y="1937376"/>
          <a:ext cx="3138750" cy="23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Plattbintop: calibrator for the most confident prediction of the classifier</a:t>
          </a:r>
          <a:endParaRPr lang="en-US" sz="1700" kern="1200"/>
        </a:p>
        <a:p>
          <a:pPr marL="0" lvl="0" indent="0" algn="l" defTabSz="755650">
            <a:lnSpc>
              <a:spcPct val="100000"/>
            </a:lnSpc>
            <a:spcBef>
              <a:spcPct val="0"/>
            </a:spcBef>
            <a:spcAft>
              <a:spcPct val="35000"/>
            </a:spcAft>
            <a:buNone/>
          </a:pPr>
          <a:r>
            <a:rPr lang="en-GB" sz="1700" kern="1200"/>
            <a:t>Plattbin: separate Platt scaler &amp; histogram binning for each class in a one-vs-all manner</a:t>
          </a:r>
          <a:endParaRPr lang="en-US" sz="1700" kern="1200"/>
        </a:p>
      </dsp:txBody>
      <dsp:txXfrm>
        <a:off x="393" y="1937376"/>
        <a:ext cx="3138750" cy="2306562"/>
      </dsp:txXfrm>
    </dsp:sp>
    <dsp:sp modelId="{B36E0764-BC91-4C9E-96EB-B20EDE68426F}">
      <dsp:nvSpPr>
        <dsp:cNvPr id="0" name=""/>
        <dsp:cNvSpPr/>
      </dsp:nvSpPr>
      <dsp:spPr>
        <a:xfrm>
          <a:off x="3688425" y="10739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3B124A-A52D-4D59-A84C-46737BAC922A}">
      <dsp:nvSpPr>
        <dsp:cNvPr id="0" name=""/>
        <dsp:cNvSpPr/>
      </dsp:nvSpPr>
      <dsp:spPr>
        <a:xfrm>
          <a:off x="3688425" y="138383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GB" sz="3000" kern="1200"/>
            <a:t>Dataset: xSLUE</a:t>
          </a:r>
          <a:endParaRPr lang="en-US" sz="3000" kern="1200"/>
        </a:p>
      </dsp:txBody>
      <dsp:txXfrm>
        <a:off x="3688425" y="1383833"/>
        <a:ext cx="3138750" cy="470812"/>
      </dsp:txXfrm>
    </dsp:sp>
    <dsp:sp modelId="{2AFFB26C-15B9-45F6-934B-B3333CDE836B}">
      <dsp:nvSpPr>
        <dsp:cNvPr id="0" name=""/>
        <dsp:cNvSpPr/>
      </dsp:nvSpPr>
      <dsp:spPr>
        <a:xfrm>
          <a:off x="3688425" y="1937376"/>
          <a:ext cx="3138750" cy="2306562"/>
        </a:xfrm>
        <a:prstGeom prst="rect">
          <a:avLst/>
        </a:prstGeom>
        <a:noFill/>
        <a:ln>
          <a:noFill/>
        </a:ln>
        <a:effectLst/>
      </dsp:spPr>
      <dsp:style>
        <a:lnRef idx="0">
          <a:scrgbClr r="0" g="0" b="0"/>
        </a:lnRef>
        <a:fillRef idx="0">
          <a:scrgbClr r="0" g="0" b="0"/>
        </a:fillRef>
        <a:effectRef idx="0">
          <a:scrgbClr r="0" g="0" b="0"/>
        </a:effectRef>
        <a:fontRef idx="minor"/>
      </dsp:style>
    </dsp:sp>
    <dsp:sp modelId="{5AECB282-6EB8-45F2-982E-12B0E83289C4}">
      <dsp:nvSpPr>
        <dsp:cNvPr id="0" name=""/>
        <dsp:cNvSpPr/>
      </dsp:nvSpPr>
      <dsp:spPr>
        <a:xfrm>
          <a:off x="7376456" y="10739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A0C98B-6B29-4887-BD9C-E016933F0733}">
      <dsp:nvSpPr>
        <dsp:cNvPr id="0" name=""/>
        <dsp:cNvSpPr/>
      </dsp:nvSpPr>
      <dsp:spPr>
        <a:xfrm>
          <a:off x="7376456" y="138383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GB" sz="3000" kern="1200"/>
            <a:t>Baselines</a:t>
          </a:r>
          <a:endParaRPr lang="en-US" sz="3000" kern="1200"/>
        </a:p>
      </dsp:txBody>
      <dsp:txXfrm>
        <a:off x="7376456" y="1383833"/>
        <a:ext cx="3138750" cy="470812"/>
      </dsp:txXfrm>
    </dsp:sp>
    <dsp:sp modelId="{4F3DE579-378E-4594-B72F-5AD3C034B91A}">
      <dsp:nvSpPr>
        <dsp:cNvPr id="0" name=""/>
        <dsp:cNvSpPr/>
      </dsp:nvSpPr>
      <dsp:spPr>
        <a:xfrm>
          <a:off x="7376456" y="1937376"/>
          <a:ext cx="3138750" cy="23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MLE: maximum likelihood training without calibration</a:t>
          </a:r>
          <a:endParaRPr lang="en-US" sz="1700" kern="1200"/>
        </a:p>
        <a:p>
          <a:pPr marL="0" lvl="0" indent="0" algn="l" defTabSz="755650">
            <a:lnSpc>
              <a:spcPct val="100000"/>
            </a:lnSpc>
            <a:spcBef>
              <a:spcPct val="0"/>
            </a:spcBef>
            <a:spcAft>
              <a:spcPct val="35000"/>
            </a:spcAft>
            <a:buNone/>
          </a:pPr>
          <a:r>
            <a:rPr lang="en-GB" sz="1700" kern="1200"/>
            <a:t>Platt scaling: post-hoc calibration of posterior estimations of MLE classifier using Platt scaling</a:t>
          </a:r>
          <a:endParaRPr lang="en-US" sz="1700" kern="1200"/>
        </a:p>
        <a:p>
          <a:pPr marL="0" lvl="0" indent="0" algn="l" defTabSz="755650">
            <a:lnSpc>
              <a:spcPct val="100000"/>
            </a:lnSpc>
            <a:spcBef>
              <a:spcPct val="0"/>
            </a:spcBef>
            <a:spcAft>
              <a:spcPct val="35000"/>
            </a:spcAft>
            <a:buNone/>
          </a:pPr>
          <a:r>
            <a:rPr lang="en-GB" sz="1700" kern="1200"/>
            <a:t>PosCal:  end-to-end training calibration using histogram binning [2]</a:t>
          </a:r>
          <a:endParaRPr lang="en-US" sz="1700" kern="1200"/>
        </a:p>
      </dsp:txBody>
      <dsp:txXfrm>
        <a:off x="7376456" y="1937376"/>
        <a:ext cx="3138750" cy="2306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BBF52-14E2-4A9B-B8B8-98A38F2A6C0C}">
      <dsp:nvSpPr>
        <dsp:cNvPr id="0" name=""/>
        <dsp:cNvSpPr/>
      </dsp:nvSpPr>
      <dsp:spPr>
        <a:xfrm>
          <a:off x="1212569" y="907841"/>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CEB7DB-764A-4F0D-AD6C-46B3D728490E}">
      <dsp:nvSpPr>
        <dsp:cNvPr id="0" name=""/>
        <dsp:cNvSpPr/>
      </dsp:nvSpPr>
      <dsp:spPr>
        <a:xfrm>
          <a:off x="417971" y="2588496"/>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GB" sz="1100" kern="1200"/>
            <a:t>We are extremely grateful to Clara Meister, Prof. Ryan Cotterell and the entire team of Rycolab for equipping us with the necessay </a:t>
          </a:r>
          <a:r>
            <a:rPr lang="en-GB" sz="1100" kern="1200">
              <a:latin typeface="Calibri Light" panose="020F0302020204030204"/>
            </a:rPr>
            <a:t>theoretical </a:t>
          </a:r>
          <a:r>
            <a:rPr lang="en-GB" sz="1100" kern="1200"/>
            <a:t>background required to understand, formulate and address the objective of this project.</a:t>
          </a:r>
          <a:r>
            <a:rPr lang="en-GB" sz="1100" kern="1200">
              <a:latin typeface="Calibri Light" panose="020F0302020204030204"/>
            </a:rPr>
            <a:t> </a:t>
          </a:r>
          <a:endParaRPr lang="en-US" sz="1100" kern="1200"/>
        </a:p>
      </dsp:txBody>
      <dsp:txXfrm>
        <a:off x="417971" y="2588496"/>
        <a:ext cx="2889450" cy="855000"/>
      </dsp:txXfrm>
    </dsp:sp>
    <dsp:sp modelId="{FDB2E77A-CCEC-420A-B70B-929D2EA63272}">
      <dsp:nvSpPr>
        <dsp:cNvPr id="0" name=""/>
        <dsp:cNvSpPr/>
      </dsp:nvSpPr>
      <dsp:spPr>
        <a:xfrm>
          <a:off x="4607673" y="907841"/>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98063-7C79-4108-BF43-7C61519714D6}">
      <dsp:nvSpPr>
        <dsp:cNvPr id="0" name=""/>
        <dsp:cNvSpPr/>
      </dsp:nvSpPr>
      <dsp:spPr>
        <a:xfrm>
          <a:off x="3813075" y="2588496"/>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GB" sz="1100" kern="1200"/>
            <a:t>Furthermore, we thank them </a:t>
          </a:r>
          <a:r>
            <a:rPr lang="en-GB" sz="1100" kern="1200">
              <a:latin typeface="Calibri Light" panose="020F0302020204030204"/>
            </a:rPr>
            <a:t>for their </a:t>
          </a:r>
          <a:r>
            <a:rPr lang="en-GB" sz="1100" kern="1200"/>
            <a:t>indispensable</a:t>
          </a:r>
          <a:r>
            <a:rPr lang="en-GB" sz="1100" kern="1200">
              <a:latin typeface="Calibri Light" panose="020F0302020204030204"/>
            </a:rPr>
            <a:t> </a:t>
          </a:r>
          <a:r>
            <a:rPr lang="en-GB" sz="1100" kern="1200"/>
            <a:t>guidance,  especailly with regards to experimental evaluation and technincal support whenever required.</a:t>
          </a:r>
          <a:r>
            <a:rPr lang="en-GB" sz="1100" kern="1200">
              <a:latin typeface="Calibri Light" panose="020F0302020204030204"/>
            </a:rPr>
            <a:t> </a:t>
          </a:r>
          <a:endParaRPr lang="en-US" sz="1100" kern="1200"/>
        </a:p>
      </dsp:txBody>
      <dsp:txXfrm>
        <a:off x="3813075" y="2588496"/>
        <a:ext cx="2889450" cy="855000"/>
      </dsp:txXfrm>
    </dsp:sp>
    <dsp:sp modelId="{23D67AA8-F352-4A8D-AEAF-0A6B1093DA75}">
      <dsp:nvSpPr>
        <dsp:cNvPr id="0" name=""/>
        <dsp:cNvSpPr/>
      </dsp:nvSpPr>
      <dsp:spPr>
        <a:xfrm>
          <a:off x="8002777" y="907841"/>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7A7D99-31B0-478A-B1AC-77291FD61B42}">
      <dsp:nvSpPr>
        <dsp:cNvPr id="0" name=""/>
        <dsp:cNvSpPr/>
      </dsp:nvSpPr>
      <dsp:spPr>
        <a:xfrm>
          <a:off x="7208178" y="2588496"/>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Overall, we would like to express our gratitude for their efforts in this otherwise difficult semester. </a:t>
          </a:r>
          <a:endParaRPr lang="en-US" sz="1100" kern="1200"/>
        </a:p>
      </dsp:txBody>
      <dsp:txXfrm>
        <a:off x="7208178" y="2588496"/>
        <a:ext cx="2889450" cy="855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81C9C-A817-4225-8C50-D850AA149EC3}" type="datetimeFigureOut">
              <a:rPr lang="en-GB"/>
              <a:t>18/01/2021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FEE31-895D-4CE2-BECA-575895CCF253}" type="slidenum">
              <a:rPr lang="en-GB"/>
              <a:t>‹#›</a:t>
            </a:fld>
            <a:endParaRPr lang="en-GB"/>
          </a:p>
        </p:txBody>
      </p:sp>
    </p:spTree>
    <p:extLst>
      <p:ext uri="{BB962C8B-B14F-4D97-AF65-F5344CB8AC3E}">
        <p14:creationId xmlns:p14="http://schemas.microsoft.com/office/powerpoint/2010/main" val="177529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Hello everyone, in this presentation we will be presenting our project on </a:t>
            </a:r>
            <a:r>
              <a:rPr lang="en-GB"/>
              <a:t>Calibrating posterior estimates in NLP classifiers during training. </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959FEE31-895D-4CE2-BECA-575895CCF253}" type="slidenum">
              <a:rPr lang="en-GB"/>
              <a:t>‹#›</a:t>
            </a:fld>
            <a:endParaRPr lang="en-GB"/>
          </a:p>
        </p:txBody>
      </p:sp>
    </p:spTree>
    <p:extLst>
      <p:ext uri="{BB962C8B-B14F-4D97-AF65-F5344CB8AC3E}">
        <p14:creationId xmlns:p14="http://schemas.microsoft.com/office/powerpoint/2010/main" val="2771319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a:t>
            </a:r>
            <a:r>
              <a:rPr lang="en-US"/>
              <a:t>our method outperforms</a:t>
            </a:r>
          </a:p>
          <a:p>
            <a:r>
              <a:rPr lang="en-US"/>
              <a:t>MLE and Poscal on approximately 50% of the</a:t>
            </a:r>
          </a:p>
          <a:p>
            <a:r>
              <a:rPr lang="en-US"/>
              <a:t>datasets we tested in terms of both model performance and</a:t>
            </a:r>
          </a:p>
          <a:p>
            <a:r>
              <a:rPr lang="en-US"/>
              <a:t>calibration error.</a:t>
            </a:r>
          </a:p>
          <a:p>
            <a:endParaRPr lang="en-US" dirty="0"/>
          </a:p>
          <a:p>
            <a:r>
              <a:rPr lang="en-US">
                <a:cs typeface="Calibri" panose="020F0502020204030204"/>
              </a:rPr>
              <a:t>2. </a:t>
            </a:r>
            <a:r>
              <a:rPr lang="en-US"/>
              <a:t>cases such as DailyDialog, SentiTree-</a:t>
            </a:r>
            <a:endParaRPr lang="en-US" dirty="0">
              <a:cs typeface="Calibri" panose="020F0502020204030204"/>
            </a:endParaRPr>
          </a:p>
          <a:p>
            <a:r>
              <a:rPr lang="en-US"/>
              <a:t>Bank and ShortHumor, the achieved reduction in ECE is</a:t>
            </a:r>
          </a:p>
          <a:p>
            <a:r>
              <a:rPr lang="en-US"/>
              <a:t>Significant</a:t>
            </a:r>
          </a:p>
          <a:p>
            <a:endParaRPr lang="en-US" dirty="0">
              <a:cs typeface="Calibri"/>
            </a:endParaRPr>
          </a:p>
          <a:p>
            <a:r>
              <a:rPr lang="en-US">
                <a:cs typeface="Calibri"/>
              </a:rPr>
              <a:t>3. </a:t>
            </a:r>
            <a:r>
              <a:rPr lang="en-US"/>
              <a:t>this reduction has</a:t>
            </a:r>
            <a:endParaRPr lang="en-US" dirty="0"/>
          </a:p>
          <a:p>
            <a:r>
              <a:rPr lang="en-US"/>
              <a:t>not compromised with the model performance</a:t>
            </a:r>
          </a:p>
          <a:p>
            <a:endParaRPr lang="en-US" dirty="0"/>
          </a:p>
          <a:p>
            <a:r>
              <a:rPr lang="en-US"/>
              <a:t>4. cases like SentiTreeBank and ShortRomance even witness</a:t>
            </a:r>
            <a:endParaRPr lang="en-US" dirty="0"/>
          </a:p>
          <a:p>
            <a:r>
              <a:rPr lang="en-US"/>
              <a:t>a significant improvement in the performance of the model</a:t>
            </a:r>
          </a:p>
          <a:p>
            <a:r>
              <a:rPr lang="en-US"/>
              <a:t>when ECE is reduced</a:t>
            </a:r>
          </a:p>
          <a:p>
            <a:endParaRPr lang="en-US" dirty="0">
              <a:cs typeface="Calibri"/>
            </a:endParaRPr>
          </a:p>
          <a:p>
            <a:r>
              <a:rPr lang="en-US">
                <a:cs typeface="Calibri"/>
              </a:rPr>
              <a:t>5. </a:t>
            </a:r>
            <a:r>
              <a:rPr lang="en-US"/>
              <a:t>This observation proves the efficacy</a:t>
            </a:r>
            <a:endParaRPr lang="en-US" dirty="0">
              <a:cs typeface="Calibri"/>
            </a:endParaRPr>
          </a:p>
          <a:p>
            <a:r>
              <a:rPr lang="en-US"/>
              <a:t>of our method in maintaining a perfect balance between</a:t>
            </a:r>
          </a:p>
          <a:p>
            <a:r>
              <a:rPr lang="en-US"/>
              <a:t>model performance and model uncertainity</a:t>
            </a:r>
          </a:p>
        </p:txBody>
      </p:sp>
      <p:sp>
        <p:nvSpPr>
          <p:cNvPr id="4" name="Slide Number Placeholder 3"/>
          <p:cNvSpPr>
            <a:spLocks noGrp="1"/>
          </p:cNvSpPr>
          <p:nvPr>
            <p:ph type="sldNum" sz="quarter" idx="5"/>
          </p:nvPr>
        </p:nvSpPr>
        <p:spPr/>
        <p:txBody>
          <a:bodyPr/>
          <a:lstStyle/>
          <a:p>
            <a:fld id="{959FEE31-895D-4CE2-BECA-575895CCF253}" type="slidenum">
              <a:rPr lang="en-GB"/>
              <a:t>‹#›</a:t>
            </a:fld>
            <a:endParaRPr lang="en-GB"/>
          </a:p>
        </p:txBody>
      </p:sp>
    </p:spTree>
    <p:extLst>
      <p:ext uri="{BB962C8B-B14F-4D97-AF65-F5344CB8AC3E}">
        <p14:creationId xmlns:p14="http://schemas.microsoft.com/office/powerpoint/2010/main" val="2848794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Explain slides</a:t>
            </a:r>
          </a:p>
        </p:txBody>
      </p:sp>
      <p:sp>
        <p:nvSpPr>
          <p:cNvPr id="4" name="Slide Number Placeholder 3"/>
          <p:cNvSpPr>
            <a:spLocks noGrp="1"/>
          </p:cNvSpPr>
          <p:nvPr>
            <p:ph type="sldNum" sz="quarter" idx="5"/>
          </p:nvPr>
        </p:nvSpPr>
        <p:spPr/>
        <p:txBody>
          <a:bodyPr/>
          <a:lstStyle/>
          <a:p>
            <a:fld id="{959FEE31-895D-4CE2-BECA-575895CCF253}" type="slidenum">
              <a:rPr lang="en-GB"/>
              <a:t>‹#›</a:t>
            </a:fld>
            <a:endParaRPr lang="en-GB"/>
          </a:p>
        </p:txBody>
      </p:sp>
    </p:spTree>
    <p:extLst>
      <p:ext uri="{BB962C8B-B14F-4D97-AF65-F5344CB8AC3E}">
        <p14:creationId xmlns:p14="http://schemas.microsoft.com/office/powerpoint/2010/main" val="4237347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StanfordPoliteness dataset, the</a:t>
            </a:r>
          </a:p>
          <a:p>
            <a:r>
              <a:rPr lang="en-US"/>
              <a:t>level of politeness (e.g., “Hey!” in S1) or arrogance (e.g.,</a:t>
            </a:r>
            <a:endParaRPr lang="en-GB"/>
          </a:p>
          <a:p>
            <a:r>
              <a:rPr lang="en-US"/>
              <a:t>“What?” in S2) indicated on phrases is not captured well by</a:t>
            </a:r>
            <a:endParaRPr lang="en-GB"/>
          </a:p>
          <a:p>
            <a:r>
              <a:rPr lang="en-US"/>
              <a:t>MLE, so it predicts the incorrect label while PB gives a correct</a:t>
            </a:r>
            <a:endParaRPr lang="en-GB"/>
          </a:p>
          <a:p>
            <a:r>
              <a:rPr lang="en-US"/>
              <a:t>Prediction.</a:t>
            </a:r>
            <a:endParaRPr lang="en-GB">
              <a:cs typeface="Calibri" panose="020F0502020204030204"/>
            </a:endParaRPr>
          </a:p>
          <a:p>
            <a:endParaRPr lang="en-US" dirty="0">
              <a:cs typeface="Calibri"/>
            </a:endParaRPr>
          </a:p>
          <a:p>
            <a:r>
              <a:rPr lang="en-US"/>
              <a:t>However, for the rest two cases, MLE gives</a:t>
            </a:r>
          </a:p>
          <a:p>
            <a:r>
              <a:rPr lang="en-US"/>
              <a:t>confident correct predictions taking into account phrases</a:t>
            </a:r>
          </a:p>
          <a:p>
            <a:r>
              <a:rPr lang="en-US"/>
              <a:t>such as ”like” in S1 or a slightly difficult example in S2</a:t>
            </a:r>
          </a:p>
          <a:p>
            <a:r>
              <a:rPr lang="en-US"/>
              <a:t>but PB fails (only slightly in S2 though) to give correct</a:t>
            </a:r>
          </a:p>
          <a:p>
            <a:r>
              <a:rPr lang="en-US"/>
              <a:t>Predictions</a:t>
            </a:r>
          </a:p>
          <a:p>
            <a:endParaRPr lang="en-US" dirty="0"/>
          </a:p>
          <a:p>
            <a:r>
              <a:rPr lang="en-US"/>
              <a:t>From our manual investigation</a:t>
            </a:r>
          </a:p>
          <a:p>
            <a:r>
              <a:rPr lang="en-US"/>
              <a:t>above, we find that statistical knowledge about posterior</a:t>
            </a:r>
          </a:p>
          <a:p>
            <a:r>
              <a:rPr lang="en-US"/>
              <a:t>probability helps correct ^p while training PB, so making ^p</a:t>
            </a:r>
          </a:p>
          <a:p>
            <a:r>
              <a:rPr lang="en-US"/>
              <a:t>switch its prediction</a:t>
            </a:r>
          </a:p>
        </p:txBody>
      </p:sp>
      <p:sp>
        <p:nvSpPr>
          <p:cNvPr id="4" name="Slide Number Placeholder 3"/>
          <p:cNvSpPr>
            <a:spLocks noGrp="1"/>
          </p:cNvSpPr>
          <p:nvPr>
            <p:ph type="sldNum" sz="quarter" idx="5"/>
          </p:nvPr>
        </p:nvSpPr>
        <p:spPr/>
        <p:txBody>
          <a:bodyPr/>
          <a:lstStyle/>
          <a:p>
            <a:fld id="{959FEE31-895D-4CE2-BECA-575895CCF253}" type="slidenum">
              <a:rPr lang="en-GB"/>
              <a:t>‹#›</a:t>
            </a:fld>
            <a:endParaRPr lang="en-GB"/>
          </a:p>
        </p:txBody>
      </p:sp>
    </p:spTree>
    <p:extLst>
      <p:ext uri="{BB962C8B-B14F-4D97-AF65-F5344CB8AC3E}">
        <p14:creationId xmlns:p14="http://schemas.microsoft.com/office/powerpoint/2010/main" val="2722059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divide</a:t>
            </a:r>
          </a:p>
          <a:p>
            <a:r>
              <a:rPr lang="en-US"/>
              <a:t>test samples according to the most confident estimated</a:t>
            </a:r>
            <a:endParaRPr lang="en-GB"/>
          </a:p>
          <a:p>
            <a:r>
              <a:rPr lang="en-US"/>
              <a:t>posterior into 10 bins and we plot the accuracy of the</a:t>
            </a:r>
            <a:endParaRPr lang="en-GB"/>
          </a:p>
          <a:p>
            <a:r>
              <a:rPr lang="en-US"/>
              <a:t>classifier versus the average classification confidence in</a:t>
            </a:r>
            <a:endParaRPr lang="en-GB"/>
          </a:p>
          <a:p>
            <a:r>
              <a:rPr lang="en-US"/>
              <a:t>each one of the bins and the number of samples versus</a:t>
            </a:r>
            <a:endParaRPr lang="en-GB"/>
          </a:p>
          <a:p>
            <a:r>
              <a:rPr lang="en-US"/>
              <a:t>the classification confidence in the top and bottom row,</a:t>
            </a:r>
            <a:endParaRPr lang="en-GB"/>
          </a:p>
          <a:p>
            <a:r>
              <a:rPr lang="en-US"/>
              <a:t>Respectively</a:t>
            </a:r>
            <a:endParaRPr lang="en-GB">
              <a:cs typeface="Calibri" panose="020F0502020204030204"/>
            </a:endParaRPr>
          </a:p>
          <a:p>
            <a:endParaRPr lang="en-US" dirty="0">
              <a:cs typeface="Calibri"/>
            </a:endParaRPr>
          </a:p>
          <a:p>
            <a:r>
              <a:rPr lang="en-US"/>
              <a:t>the accuracy-confidence curve of a calibrated</a:t>
            </a:r>
          </a:p>
          <a:p>
            <a:r>
              <a:rPr lang="en-US"/>
              <a:t>classifier is close to the dashed grey curve in the top</a:t>
            </a:r>
          </a:p>
          <a:p>
            <a:r>
              <a:rPr lang="en-US"/>
              <a:t>Row</a:t>
            </a:r>
          </a:p>
          <a:p>
            <a:endParaRPr lang="en-US" dirty="0">
              <a:cs typeface="Calibri"/>
            </a:endParaRPr>
          </a:p>
          <a:p>
            <a:r>
              <a:rPr lang="en-US"/>
              <a:t>Platt-Binning and Platt-Binning-Top algorithms increase the</a:t>
            </a:r>
          </a:p>
          <a:p>
            <a:r>
              <a:rPr lang="en-US"/>
              <a:t>number of samples with lower classification confidence in</a:t>
            </a:r>
          </a:p>
          <a:p>
            <a:r>
              <a:rPr lang="en-US"/>
              <a:t>all three of the illustrated tasks</a:t>
            </a:r>
          </a:p>
          <a:p>
            <a:endParaRPr lang="en-US" dirty="0">
              <a:cs typeface="Calibri"/>
            </a:endParaRPr>
          </a:p>
          <a:p>
            <a:r>
              <a:rPr lang="en-US"/>
              <a:t>they only reduce classification</a:t>
            </a:r>
          </a:p>
          <a:p>
            <a:r>
              <a:rPr lang="en-US"/>
              <a:t>accuracy by a negligible amount and even increases the accuracy</a:t>
            </a:r>
          </a:p>
          <a:p>
            <a:r>
              <a:rPr lang="en-US"/>
              <a:t>for HateOffensive task</a:t>
            </a:r>
          </a:p>
          <a:p>
            <a:endParaRPr lang="en-US" dirty="0"/>
          </a:p>
          <a:p>
            <a:r>
              <a:rPr lang="en-US"/>
              <a:t>While the</a:t>
            </a:r>
          </a:p>
          <a:p>
            <a:r>
              <a:rPr lang="en-US"/>
              <a:t>ECE doesn’t improve in StanfordPoliteness, Platt-Binning</a:t>
            </a:r>
          </a:p>
          <a:p>
            <a:r>
              <a:rPr lang="en-US"/>
              <a:t>algorithm doesn’t increase the ECE as much as PosCal</a:t>
            </a:r>
          </a:p>
          <a:p>
            <a:r>
              <a:rPr lang="en-US"/>
              <a:t>Regularization.</a:t>
            </a:r>
          </a:p>
          <a:p>
            <a:endParaRPr lang="en-US" dirty="0">
              <a:cs typeface="Calibri"/>
            </a:endParaRPr>
          </a:p>
          <a:p>
            <a:r>
              <a:rPr lang="en-US"/>
              <a:t>This empricially proves the superior sample efficiency of this algorithm.</a:t>
            </a:r>
          </a:p>
        </p:txBody>
      </p:sp>
      <p:sp>
        <p:nvSpPr>
          <p:cNvPr id="4" name="Slide Number Placeholder 3"/>
          <p:cNvSpPr>
            <a:spLocks noGrp="1"/>
          </p:cNvSpPr>
          <p:nvPr>
            <p:ph type="sldNum" sz="quarter" idx="5"/>
          </p:nvPr>
        </p:nvSpPr>
        <p:spPr/>
        <p:txBody>
          <a:bodyPr/>
          <a:lstStyle/>
          <a:p>
            <a:fld id="{959FEE31-895D-4CE2-BECA-575895CCF253}" type="slidenum">
              <a:rPr lang="en-GB"/>
              <a:t>‹#›</a:t>
            </a:fld>
            <a:endParaRPr lang="en-GB"/>
          </a:p>
        </p:txBody>
      </p:sp>
    </p:spTree>
    <p:extLst>
      <p:ext uri="{BB962C8B-B14F-4D97-AF65-F5344CB8AC3E}">
        <p14:creationId xmlns:p14="http://schemas.microsoft.com/office/powerpoint/2010/main" val="317876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plausible explanation</a:t>
            </a:r>
          </a:p>
          <a:p>
            <a:r>
              <a:rPr lang="en-US"/>
              <a:t>can be that as we increase the number of bins, we don’t have</a:t>
            </a:r>
            <a:endParaRPr lang="en-GB"/>
          </a:p>
          <a:p>
            <a:r>
              <a:rPr lang="en-US"/>
              <a:t>enough samples per bin to estimate the empirical probabilities</a:t>
            </a:r>
            <a:endParaRPr lang="en-GB"/>
          </a:p>
          <a:p>
            <a:r>
              <a:rPr lang="en-US"/>
              <a:t>accurately. Sine calibrated probabilities are used as an</a:t>
            </a:r>
            <a:endParaRPr lang="en-GB"/>
          </a:p>
          <a:p>
            <a:r>
              <a:rPr lang="en-US"/>
              <a:t>estimation of the true probabilities of the classes in case of</a:t>
            </a:r>
            <a:endParaRPr lang="en-GB"/>
          </a:p>
          <a:p>
            <a:r>
              <a:rPr lang="en-US"/>
              <a:t>PosCal and PB, it adds to the error if they are estimated</a:t>
            </a:r>
            <a:endParaRPr lang="en-GB"/>
          </a:p>
          <a:p>
            <a:r>
              <a:rPr lang="en-US"/>
              <a:t>wrongly</a:t>
            </a:r>
            <a:endParaRPr lang="en-GB"/>
          </a:p>
        </p:txBody>
      </p:sp>
      <p:sp>
        <p:nvSpPr>
          <p:cNvPr id="4" name="Slide Number Placeholder 3"/>
          <p:cNvSpPr>
            <a:spLocks noGrp="1"/>
          </p:cNvSpPr>
          <p:nvPr>
            <p:ph type="sldNum" sz="quarter" idx="5"/>
          </p:nvPr>
        </p:nvSpPr>
        <p:spPr/>
        <p:txBody>
          <a:bodyPr/>
          <a:lstStyle/>
          <a:p>
            <a:fld id="{959FEE31-895D-4CE2-BECA-575895CCF253}" type="slidenum">
              <a:rPr lang="en-GB"/>
              <a:t>‹#›</a:t>
            </a:fld>
            <a:endParaRPr lang="en-GB"/>
          </a:p>
        </p:txBody>
      </p:sp>
    </p:spTree>
    <p:extLst>
      <p:ext uri="{BB962C8B-B14F-4D97-AF65-F5344CB8AC3E}">
        <p14:creationId xmlns:p14="http://schemas.microsoft.com/office/powerpoint/2010/main" val="2277157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performance of PosCal and PB does not</a:t>
            </a:r>
          </a:p>
          <a:p>
            <a:r>
              <a:rPr lang="en-US"/>
              <a:t>change much with increasing regularization. We see a lot</a:t>
            </a:r>
            <a:endParaRPr lang="en-GB"/>
          </a:p>
          <a:p>
            <a:r>
              <a:rPr lang="en-US"/>
              <a:t>of variation in ECE, however the trend is rather difficult to</a:t>
            </a:r>
            <a:endParaRPr lang="en-GB"/>
          </a:p>
          <a:p>
            <a:r>
              <a:rPr lang="en-US"/>
              <a:t>draw any conclusions about the effect of regularization</a:t>
            </a:r>
            <a:endParaRPr lang="en-GB"/>
          </a:p>
        </p:txBody>
      </p:sp>
      <p:sp>
        <p:nvSpPr>
          <p:cNvPr id="4" name="Slide Number Placeholder 3"/>
          <p:cNvSpPr>
            <a:spLocks noGrp="1"/>
          </p:cNvSpPr>
          <p:nvPr>
            <p:ph type="sldNum" sz="quarter" idx="5"/>
          </p:nvPr>
        </p:nvSpPr>
        <p:spPr/>
        <p:txBody>
          <a:bodyPr/>
          <a:lstStyle/>
          <a:p>
            <a:fld id="{959FEE31-895D-4CE2-BECA-575895CCF253}" type="slidenum">
              <a:rPr lang="en-GB"/>
              <a:t>‹#›</a:t>
            </a:fld>
            <a:endParaRPr lang="en-GB"/>
          </a:p>
        </p:txBody>
      </p:sp>
    </p:spTree>
    <p:extLst>
      <p:ext uri="{BB962C8B-B14F-4D97-AF65-F5344CB8AC3E}">
        <p14:creationId xmlns:p14="http://schemas.microsoft.com/office/powerpoint/2010/main" val="324974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Deep learning has proven to be tremendously attractive for researchers in almost every field given the highly accurate predictions.</a:t>
            </a:r>
          </a:p>
          <a:p>
            <a:r>
              <a:rPr lang="en-US"/>
              <a:t>2. However, for some fields such as NLP, representing model uncertainty is of crucial importance.</a:t>
            </a:r>
          </a:p>
          <a:p>
            <a:r>
              <a:rPr lang="en-US"/>
              <a:t>3. Deep Neural Networks are poor at quantifying predictive uncertainty, and tend to produce overconfident predictions, which can be harmful or offensive in NLP</a:t>
            </a:r>
            <a:endParaRPr lang="en-GB"/>
          </a:p>
          <a:p>
            <a:r>
              <a:rPr lang="en-US"/>
              <a:t>applications .</a:t>
            </a:r>
            <a:endParaRPr lang="en-GB">
              <a:cs typeface="Calibri" panose="020F0502020204030204"/>
            </a:endParaRPr>
          </a:p>
          <a:p>
            <a:r>
              <a:rPr lang="en-US">
                <a:cs typeface="Calibri"/>
              </a:rPr>
              <a:t>4. Thus, it is imperitive that the the model should know what it does not know so that they can be deployed in practice</a:t>
            </a:r>
          </a:p>
          <a:p>
            <a:r>
              <a:rPr lang="en-US">
                <a:cs typeface="Calibri"/>
              </a:rPr>
              <a:t>5. Model calibration essentially aims to </a:t>
            </a:r>
            <a:r>
              <a:rPr lang="en-US" dirty="0"/>
              <a:t>get posterior probability estimations that reflect the true probability of the classes</a:t>
            </a:r>
            <a:endParaRPr lang="en-US" dirty="0">
              <a:cs typeface="Calibri"/>
            </a:endParaRPr>
          </a:p>
        </p:txBody>
      </p:sp>
      <p:sp>
        <p:nvSpPr>
          <p:cNvPr id="4" name="Slide Number Placeholder 3"/>
          <p:cNvSpPr>
            <a:spLocks noGrp="1"/>
          </p:cNvSpPr>
          <p:nvPr>
            <p:ph type="sldNum" sz="quarter" idx="5"/>
          </p:nvPr>
        </p:nvSpPr>
        <p:spPr/>
        <p:txBody>
          <a:bodyPr/>
          <a:lstStyle/>
          <a:p>
            <a:fld id="{959FEE31-895D-4CE2-BECA-575895CCF253}" type="slidenum">
              <a:rPr lang="en-GB"/>
              <a:t>2</a:t>
            </a:fld>
            <a:endParaRPr lang="en-GB"/>
          </a:p>
        </p:txBody>
      </p:sp>
    </p:spTree>
    <p:extLst>
      <p:ext uri="{BB962C8B-B14F-4D97-AF65-F5344CB8AC3E}">
        <p14:creationId xmlns:p14="http://schemas.microsoft.com/office/powerpoint/2010/main" val="3913870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But how to calibrate? </a:t>
            </a:r>
            <a:endParaRPr lang="en-US" dirty="0">
              <a:cs typeface="Calibri"/>
            </a:endParaRPr>
          </a:p>
          <a:p>
            <a:endParaRPr lang="en-US" dirty="0">
              <a:cs typeface="Calibri"/>
            </a:endParaRPr>
          </a:p>
          <a:p>
            <a:r>
              <a:rPr lang="en-US">
                <a:cs typeface="Calibri"/>
              </a:rPr>
              <a:t>Posterior calibration is one such method to do that.  Such </a:t>
            </a:r>
            <a:r>
              <a:rPr lang="en-US"/>
              <a:t>methods generally rescale the posterior distribution predicted from the classifier after training. </a:t>
            </a:r>
            <a:endParaRPr lang="en-US" dirty="0"/>
          </a:p>
          <a:p>
            <a:r>
              <a:rPr lang="en-US"/>
              <a:t>They re-learn an appropriate distribution from a held-out validation set and then apply it to an unseen test set. </a:t>
            </a:r>
          </a:p>
          <a:p>
            <a:r>
              <a:rPr lang="en-US">
                <a:cs typeface="Calibri"/>
              </a:rPr>
              <a:t>However, due to small number of samples in the calibration set, these post-hoc methods tend to have poor generalization to newer data.</a:t>
            </a:r>
          </a:p>
          <a:p>
            <a:r>
              <a:rPr lang="en-US">
                <a:cs typeface="Calibri"/>
              </a:rPr>
              <a:t>One straight away solution is to include the calibration within the training itself, but does it always work? Let's find out.</a:t>
            </a:r>
            <a:endParaRPr lang="en-US" dirty="0">
              <a:cs typeface="Calibri"/>
            </a:endParaRPr>
          </a:p>
        </p:txBody>
      </p:sp>
      <p:sp>
        <p:nvSpPr>
          <p:cNvPr id="4" name="Slide Number Placeholder 3"/>
          <p:cNvSpPr>
            <a:spLocks noGrp="1"/>
          </p:cNvSpPr>
          <p:nvPr>
            <p:ph type="sldNum" sz="quarter" idx="5"/>
          </p:nvPr>
        </p:nvSpPr>
        <p:spPr/>
        <p:txBody>
          <a:bodyPr/>
          <a:lstStyle/>
          <a:p>
            <a:fld id="{959FEE31-895D-4CE2-BECA-575895CCF253}" type="slidenum">
              <a:rPr lang="en-GB"/>
              <a:t>‹#›</a:t>
            </a:fld>
            <a:endParaRPr lang="en-GB"/>
          </a:p>
        </p:txBody>
      </p:sp>
    </p:spTree>
    <p:extLst>
      <p:ext uri="{BB962C8B-B14F-4D97-AF65-F5344CB8AC3E}">
        <p14:creationId xmlns:p14="http://schemas.microsoft.com/office/powerpoint/2010/main" val="2653942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Existing methods which calibrate while training use Hitogram binnning for estimating the empirical probablity. These methods although provide a measurable estimate of calibration error, they require too many samples. For instance, to achieve a calibration error e with a B bins, the number of samples requires in the order of b/e_square. Another popular method, Platt-scaling, can achiver the same error in rather lesser number of samples, but, we don't have a method to measure their calibration error. So, is this a deadlock?</a:t>
            </a:r>
          </a:p>
          <a:p>
            <a:endParaRPr lang="en-US" dirty="0">
              <a:cs typeface="Calibri"/>
            </a:endParaRPr>
          </a:p>
        </p:txBody>
      </p:sp>
      <p:sp>
        <p:nvSpPr>
          <p:cNvPr id="4" name="Slide Number Placeholder 3"/>
          <p:cNvSpPr>
            <a:spLocks noGrp="1"/>
          </p:cNvSpPr>
          <p:nvPr>
            <p:ph type="sldNum" sz="quarter" idx="5"/>
          </p:nvPr>
        </p:nvSpPr>
        <p:spPr/>
        <p:txBody>
          <a:bodyPr/>
          <a:lstStyle/>
          <a:p>
            <a:fld id="{959FEE31-895D-4CE2-BECA-575895CCF253}" type="slidenum">
              <a:rPr lang="en-GB"/>
              <a:t>‹#›</a:t>
            </a:fld>
            <a:endParaRPr lang="en-GB"/>
          </a:p>
        </p:txBody>
      </p:sp>
    </p:spTree>
    <p:extLst>
      <p:ext uri="{BB962C8B-B14F-4D97-AF65-F5344CB8AC3E}">
        <p14:creationId xmlns:p14="http://schemas.microsoft.com/office/powerpoint/2010/main" val="2401030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 really, we combine the best of both worlds.</a:t>
            </a:r>
            <a:endParaRPr lang="en-US" dirty="0"/>
          </a:p>
          <a:p>
            <a:endParaRPr lang="en-US" dirty="0"/>
          </a:p>
          <a:p>
            <a:r>
              <a:rPr lang="en-US"/>
              <a:t>Here we see a visualization of the three recalibration approaches.  The black crosses are the ground truth</a:t>
            </a:r>
          </a:p>
          <a:p>
            <a:r>
              <a:rPr lang="en-US"/>
              <a:t>labels, and the red lines are the output of the recalibration methods. </a:t>
            </a:r>
            <a:endParaRPr lang="en-GB"/>
          </a:p>
          <a:p>
            <a:endParaRPr lang="en-US" dirty="0"/>
          </a:p>
          <a:p>
            <a:r>
              <a:rPr lang="en-US"/>
              <a:t>Platt Scaling fits a function to the recalibration data, but its calibration error is not measurable. </a:t>
            </a:r>
            <a:endParaRPr lang="en-GB"/>
          </a:p>
          <a:p>
            <a:endParaRPr lang="en-US" dirty="0"/>
          </a:p>
          <a:p>
            <a:r>
              <a:rPr lang="en-US"/>
              <a:t>Histogram binning outputs the average label in each bin. </a:t>
            </a:r>
            <a:endParaRPr lang="en-GB"/>
          </a:p>
          <a:p>
            <a:endParaRPr lang="en-US" dirty="0"/>
          </a:p>
          <a:p>
            <a:r>
              <a:rPr lang="en-US"/>
              <a:t>The scaling-binning calibrator fits a function g  to the recalibration data and then takes the average of the function values ( denoted by the gray</a:t>
            </a:r>
            <a:endParaRPr lang="en-GB"/>
          </a:p>
          <a:p>
            <a:r>
              <a:rPr lang="en-US"/>
              <a:t>circles) in each bin. </a:t>
            </a:r>
            <a:endParaRPr lang="en-GB"/>
          </a:p>
          <a:p>
            <a:endParaRPr lang="en-US" dirty="0"/>
          </a:p>
          <a:p>
            <a:r>
              <a:rPr lang="en-US"/>
              <a:t>The function values have lower variance than the labels, as visualized by the</a:t>
            </a:r>
            <a:endParaRPr lang="en-GB">
              <a:cs typeface="Calibri"/>
            </a:endParaRPr>
          </a:p>
          <a:p>
            <a:r>
              <a:rPr lang="en-US" dirty="0"/>
              <a:t>blue dotted lines, which is why our approach has lower variance. </a:t>
            </a:r>
            <a:endParaRPr lang="en-GB" dirty="0"/>
          </a:p>
          <a:p>
            <a:r>
              <a:rPr lang="en-US"/>
              <a:t>And lesser number of samples in the order of B + 1/e_square along with verification guarantees on calibration error.</a:t>
            </a:r>
            <a:endParaRPr lang="en-GB">
              <a:cs typeface="Calibri"/>
            </a:endParaRPr>
          </a:p>
        </p:txBody>
      </p:sp>
      <p:sp>
        <p:nvSpPr>
          <p:cNvPr id="4" name="Slide Number Placeholder 3"/>
          <p:cNvSpPr>
            <a:spLocks noGrp="1"/>
          </p:cNvSpPr>
          <p:nvPr>
            <p:ph type="sldNum" sz="quarter" idx="5"/>
          </p:nvPr>
        </p:nvSpPr>
        <p:spPr/>
        <p:txBody>
          <a:bodyPr/>
          <a:lstStyle/>
          <a:p>
            <a:fld id="{959FEE31-895D-4CE2-BECA-575895CCF253}" type="slidenum">
              <a:rPr lang="en-GB"/>
              <a:t>5</a:t>
            </a:fld>
            <a:endParaRPr lang="en-GB"/>
          </a:p>
        </p:txBody>
      </p:sp>
    </p:spTree>
    <p:extLst>
      <p:ext uri="{BB962C8B-B14F-4D97-AF65-F5344CB8AC3E}">
        <p14:creationId xmlns:p14="http://schemas.microsoft.com/office/powerpoint/2010/main" val="164472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build upon the same motivation</a:t>
            </a:r>
            <a:endParaRPr lang="en-US" dirty="0"/>
          </a:p>
          <a:p>
            <a:endParaRPr lang="en-US" dirty="0"/>
          </a:p>
          <a:p>
            <a:r>
              <a:rPr lang="en-US"/>
              <a:t>Given a trainingset D with K classes and N samples, we</a:t>
            </a:r>
            <a:endParaRPr lang="en-GB"/>
          </a:p>
          <a:p>
            <a:r>
              <a:rPr lang="en-US"/>
              <a:t>minimize the loss Ltrain. It is composed of two losses:</a:t>
            </a:r>
            <a:endParaRPr lang="en-GB">
              <a:cs typeface="Calibri" panose="020F0502020204030204"/>
            </a:endParaRPr>
          </a:p>
          <a:p>
            <a:endParaRPr lang="en-US" dirty="0">
              <a:cs typeface="Calibri"/>
            </a:endParaRPr>
          </a:p>
          <a:p>
            <a:r>
              <a:rPr lang="en-US"/>
              <a:t>Lclass is the classification loss (for eg. cross-entropy)</a:t>
            </a:r>
          </a:p>
          <a:p>
            <a:r>
              <a:rPr lang="en-US"/>
              <a:t>based on the predicted probability pik updated during training</a:t>
            </a:r>
          </a:p>
          <a:p>
            <a:r>
              <a:rPr lang="en-US"/>
              <a:t>for sample i and class k</a:t>
            </a:r>
          </a:p>
          <a:p>
            <a:endParaRPr lang="en-US" dirty="0"/>
          </a:p>
          <a:p>
            <a:r>
              <a:rPr lang="en-US"/>
              <a:t>Lcal is the calibration loss which acts as a regularizer.</a:t>
            </a:r>
          </a:p>
          <a:p>
            <a:r>
              <a:rPr lang="en-US"/>
              <a:t>It essentially tries to minimize the difference between the</a:t>
            </a:r>
          </a:p>
          <a:p>
            <a:r>
              <a:rPr lang="en-US"/>
              <a:t>updated probability p and true posterior probabilities q via a</a:t>
            </a:r>
          </a:p>
          <a:p>
            <a:r>
              <a:rPr lang="en-US"/>
              <a:t>distance function d</a:t>
            </a:r>
          </a:p>
          <a:p>
            <a:endParaRPr lang="en-US" dirty="0">
              <a:cs typeface="Calibri"/>
            </a:endParaRPr>
          </a:p>
          <a:p>
            <a:r>
              <a:rPr lang="en-US">
                <a:cs typeface="Calibri"/>
              </a:rPr>
              <a:t>The question is- how do we estimate empirical probablilty Q?</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59FEE31-895D-4CE2-BECA-575895CCF253}" type="slidenum">
              <a:rPr lang="en-GB"/>
              <a:t>6</a:t>
            </a:fld>
            <a:endParaRPr lang="en-GB"/>
          </a:p>
        </p:txBody>
      </p:sp>
    </p:spTree>
    <p:extLst>
      <p:ext uri="{BB962C8B-B14F-4D97-AF65-F5344CB8AC3E}">
        <p14:creationId xmlns:p14="http://schemas.microsoft.com/office/powerpoint/2010/main" val="2904290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do it by Platt-Binning calibrator:</a:t>
            </a:r>
          </a:p>
          <a:p>
            <a:endParaRPr lang="en-US" dirty="0">
              <a:cs typeface="Calibri"/>
            </a:endParaRPr>
          </a:p>
          <a:p>
            <a:r>
              <a:rPr lang="en-US"/>
              <a:t>Given a recalibration data T of size n</a:t>
            </a:r>
          </a:p>
          <a:p>
            <a:endParaRPr lang="en-US" dirty="0">
              <a:cs typeface="Calibri"/>
            </a:endParaRPr>
          </a:p>
          <a:p>
            <a:r>
              <a:rPr lang="en-US">
                <a:cs typeface="Calibri"/>
              </a:rPr>
              <a:t>We fit g from a family of function G such that the squared error between lables y and prediction z is minimum</a:t>
            </a:r>
          </a:p>
          <a:p>
            <a:endParaRPr lang="en-US" dirty="0">
              <a:cs typeface="Calibri"/>
            </a:endParaRPr>
          </a:p>
          <a:p>
            <a:r>
              <a:rPr lang="en-US" dirty="0">
                <a:cs typeface="Calibri"/>
              </a:rPr>
              <a:t>We then </a:t>
            </a:r>
            <a:r>
              <a:rPr lang="en-US"/>
              <a:t>choose the bins so that an equal number of g(zi) in T land in each bin Ij where j ranges from {1, . . . ,B}—this uniform-mass binning scheme [10] as opposed to</a:t>
            </a:r>
            <a:endParaRPr lang="en-US" dirty="0">
              <a:cs typeface="Calibri"/>
            </a:endParaRPr>
          </a:p>
          <a:p>
            <a:r>
              <a:rPr lang="en-US"/>
              <a:t>equal-width binning [9] is essential for being able to estimate the calibration error</a:t>
            </a:r>
          </a:p>
          <a:p>
            <a:endParaRPr lang="en-US" dirty="0">
              <a:cs typeface="Calibri"/>
            </a:endParaRPr>
          </a:p>
          <a:p>
            <a:r>
              <a:rPr lang="en-US"/>
              <a:t>Finally we Discretize g, by outputting the average g value in each bin. If you remember, these g values are the gray circles. Show them. </a:t>
            </a:r>
          </a:p>
        </p:txBody>
      </p:sp>
      <p:sp>
        <p:nvSpPr>
          <p:cNvPr id="4" name="Slide Number Placeholder 3"/>
          <p:cNvSpPr>
            <a:spLocks noGrp="1"/>
          </p:cNvSpPr>
          <p:nvPr>
            <p:ph type="sldNum" sz="quarter" idx="5"/>
          </p:nvPr>
        </p:nvSpPr>
        <p:spPr/>
        <p:txBody>
          <a:bodyPr/>
          <a:lstStyle/>
          <a:p>
            <a:fld id="{959FEE31-895D-4CE2-BECA-575895CCF253}" type="slidenum">
              <a:rPr lang="en-GB"/>
              <a:t>‹#›</a:t>
            </a:fld>
            <a:endParaRPr lang="en-GB"/>
          </a:p>
        </p:txBody>
      </p:sp>
    </p:spTree>
    <p:extLst>
      <p:ext uri="{BB962C8B-B14F-4D97-AF65-F5344CB8AC3E}">
        <p14:creationId xmlns:p14="http://schemas.microsoft.com/office/powerpoint/2010/main" val="2259583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formally define our Platt-Binning algorithm based on the discussion so far. We will encourage the viewers to pause here for reflecting more on the details. Due to time constraints, we will continue with the rest of the presentation. </a:t>
            </a:r>
          </a:p>
        </p:txBody>
      </p:sp>
      <p:sp>
        <p:nvSpPr>
          <p:cNvPr id="4" name="Slide Number Placeholder 3"/>
          <p:cNvSpPr>
            <a:spLocks noGrp="1"/>
          </p:cNvSpPr>
          <p:nvPr>
            <p:ph type="sldNum" sz="quarter" idx="5"/>
          </p:nvPr>
        </p:nvSpPr>
        <p:spPr/>
        <p:txBody>
          <a:bodyPr/>
          <a:lstStyle/>
          <a:p>
            <a:fld id="{959FEE31-895D-4CE2-BECA-575895CCF253}" type="slidenum">
              <a:rPr lang="en-GB"/>
              <a:t>‹#›</a:t>
            </a:fld>
            <a:endParaRPr lang="en-GB"/>
          </a:p>
        </p:txBody>
      </p:sp>
    </p:spTree>
    <p:extLst>
      <p:ext uri="{BB962C8B-B14F-4D97-AF65-F5344CB8AC3E}">
        <p14:creationId xmlns:p14="http://schemas.microsoft.com/office/powerpoint/2010/main" val="160157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now describe our experimental setup.</a:t>
            </a:r>
            <a:endParaRPr lang="en-US" dirty="0">
              <a:cs typeface="Calibri"/>
            </a:endParaRPr>
          </a:p>
          <a:p>
            <a:endParaRPr lang="en-US" dirty="0">
              <a:cs typeface="Calibri"/>
            </a:endParaRPr>
          </a:p>
          <a:p>
            <a:r>
              <a:rPr lang="en-US">
                <a:cs typeface="Calibri"/>
              </a:rPr>
              <a:t>We report performance of two variants of our proposed method ….. read lines in the slide</a:t>
            </a:r>
            <a:endParaRPr lang="en-US" dirty="0">
              <a:cs typeface="Calibri"/>
            </a:endParaRPr>
          </a:p>
          <a:p>
            <a:endParaRPr lang="en-US" dirty="0">
              <a:cs typeface="Calibri"/>
            </a:endParaRPr>
          </a:p>
          <a:p>
            <a:r>
              <a:rPr lang="en-US">
                <a:cs typeface="Calibri"/>
              </a:rPr>
              <a:t>For the benchmark, we use </a:t>
            </a:r>
            <a:r>
              <a:rPr lang="en-US"/>
              <a:t>xSLUE:  contains classification benchmark on different types of styles such as a level of humor, formality and even demographics of Authors</a:t>
            </a:r>
          </a:p>
          <a:p>
            <a:endParaRPr lang="en-US" dirty="0">
              <a:cs typeface="Calibri"/>
            </a:endParaRPr>
          </a:p>
          <a:p>
            <a:r>
              <a:rPr lang="en-US">
                <a:cs typeface="Calibri"/>
              </a:rPr>
              <a:t>For baselines, we compare with  (read slides)</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59FEE31-895D-4CE2-BECA-575895CCF253}" type="slidenum">
              <a:rPr lang="en-GB"/>
              <a:t>9</a:t>
            </a:fld>
            <a:endParaRPr lang="en-GB"/>
          </a:p>
        </p:txBody>
      </p:sp>
    </p:spTree>
    <p:extLst>
      <p:ext uri="{BB962C8B-B14F-4D97-AF65-F5344CB8AC3E}">
        <p14:creationId xmlns:p14="http://schemas.microsoft.com/office/powerpoint/2010/main" val="312946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18/01/2021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18/01/2021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18/01/2021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18/01/2021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18/01/2021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18/01/2021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4" name="Freeform: Shape 23">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p:cNvSpPr>
            <a:spLocks noGrp="1"/>
          </p:cNvSpPr>
          <p:nvPr>
            <p:ph type="subTitle" idx="1"/>
          </p:nvPr>
        </p:nvSpPr>
        <p:spPr>
          <a:xfrm>
            <a:off x="4439633" y="4518923"/>
            <a:ext cx="3312734" cy="1141851"/>
          </a:xfrm>
          <a:noFill/>
        </p:spPr>
        <p:txBody>
          <a:bodyPr vert="horz" lIns="91440" tIns="45720" rIns="91440" bIns="45720" rtlCol="0" anchor="t">
            <a:normAutofit/>
          </a:bodyPr>
          <a:lstStyle/>
          <a:p>
            <a:r>
              <a:rPr lang="en-GB" sz="1800">
                <a:solidFill>
                  <a:srgbClr val="080808"/>
                </a:solidFill>
                <a:latin typeface="Calibri Light"/>
                <a:cs typeface="Calibri Light"/>
              </a:rPr>
              <a:t>Calibrating posterior estimates in NLP classifiers during training</a:t>
            </a:r>
          </a:p>
          <a:p>
            <a:r>
              <a:rPr lang="en-GB" sz="1200">
                <a:solidFill>
                  <a:srgbClr val="080808"/>
                </a:solidFill>
                <a:latin typeface="Calibri"/>
                <a:cs typeface="Calibri"/>
              </a:rPr>
              <a:t>Shirin Goshtasbpour , Rishabh Singh</a:t>
            </a:r>
            <a:endParaRPr lang="en-GB" sz="1200">
              <a:solidFill>
                <a:srgbClr val="080808"/>
              </a:solidFill>
              <a:ea typeface="+mn-lt"/>
              <a:cs typeface="+mn-lt"/>
            </a:endParaRPr>
          </a:p>
          <a:p>
            <a:endParaRPr lang="en-GB" sz="1600">
              <a:solidFill>
                <a:srgbClr val="080808"/>
              </a:solidFill>
              <a:latin typeface="Calibri Light"/>
              <a:cs typeface="Calibri Light"/>
            </a:endParaRPr>
          </a:p>
          <a:p>
            <a:endParaRPr lang="en-GB" sz="1600">
              <a:solidFill>
                <a:srgbClr val="080808"/>
              </a:solidFill>
              <a:latin typeface="Calibri Light"/>
              <a:cs typeface="Calibri Light"/>
            </a:endParaRPr>
          </a:p>
        </p:txBody>
      </p:sp>
      <p:sp>
        <p:nvSpPr>
          <p:cNvPr id="2" name="Title 1"/>
          <p:cNvSpPr>
            <a:spLocks noGrp="1"/>
          </p:cNvSpPr>
          <p:nvPr>
            <p:ph type="ctrTitle"/>
          </p:nvPr>
        </p:nvSpPr>
        <p:spPr>
          <a:xfrm>
            <a:off x="3204642" y="2353641"/>
            <a:ext cx="5782716" cy="2150719"/>
          </a:xfrm>
          <a:noFill/>
        </p:spPr>
        <p:txBody>
          <a:bodyPr anchor="ctr">
            <a:normAutofit/>
          </a:bodyPr>
          <a:lstStyle/>
          <a:p>
            <a:r>
              <a:rPr lang="en-GB" sz="3600">
                <a:solidFill>
                  <a:srgbClr val="080808"/>
                </a:solidFill>
                <a:cs typeface="Calibri Light"/>
              </a:rPr>
              <a:t>NLP Project Presentation</a:t>
            </a:r>
          </a:p>
        </p:txBody>
      </p:sp>
      <p:sp>
        <p:nvSpPr>
          <p:cNvPr id="28" name="Freeform: Shape 27">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ubtitle 2">
            <a:extLst>
              <a:ext uri="{FF2B5EF4-FFF2-40B4-BE49-F238E27FC236}">
                <a16:creationId xmlns:a16="http://schemas.microsoft.com/office/drawing/2014/main" id="{9912FCAA-F4FF-4C5C-8B7D-B2F415807AB3}"/>
              </a:ext>
            </a:extLst>
          </p:cNvPr>
          <p:cNvSpPr txBox="1">
            <a:spLocks/>
          </p:cNvSpPr>
          <p:nvPr/>
        </p:nvSpPr>
        <p:spPr>
          <a:xfrm>
            <a:off x="1360098" y="4688967"/>
            <a:ext cx="9144000" cy="90814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05AD3998-CF72-48F6-90B8-F03F9C98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547D5-2ADA-4C50-9584-01F1FEAC6717}"/>
              </a:ext>
            </a:extLst>
          </p:cNvPr>
          <p:cNvSpPr>
            <a:spLocks noGrp="1"/>
          </p:cNvSpPr>
          <p:nvPr>
            <p:ph type="title"/>
          </p:nvPr>
        </p:nvSpPr>
        <p:spPr>
          <a:xfrm>
            <a:off x="422144" y="301420"/>
            <a:ext cx="5294293" cy="2956085"/>
          </a:xfrm>
        </p:spPr>
        <p:txBody>
          <a:bodyPr anchor="ctr">
            <a:normAutofit/>
          </a:bodyPr>
          <a:lstStyle/>
          <a:p>
            <a:r>
              <a:rPr lang="en-GB" sz="4800">
                <a:cs typeface="Calibri Light"/>
              </a:rPr>
              <a:t>Evaluation</a:t>
            </a:r>
            <a:endParaRPr lang="en-GB" sz="4800"/>
          </a:p>
        </p:txBody>
      </p:sp>
      <p:sp>
        <p:nvSpPr>
          <p:cNvPr id="3" name="Content Placeholder 2">
            <a:extLst>
              <a:ext uri="{FF2B5EF4-FFF2-40B4-BE49-F238E27FC236}">
                <a16:creationId xmlns:a16="http://schemas.microsoft.com/office/drawing/2014/main" id="{43F352EE-59A8-46FD-827F-064140B5BBE1}"/>
              </a:ext>
            </a:extLst>
          </p:cNvPr>
          <p:cNvSpPr>
            <a:spLocks noGrp="1"/>
          </p:cNvSpPr>
          <p:nvPr>
            <p:ph idx="1"/>
          </p:nvPr>
        </p:nvSpPr>
        <p:spPr>
          <a:xfrm>
            <a:off x="4725374" y="294310"/>
            <a:ext cx="6235027" cy="4120862"/>
          </a:xfrm>
        </p:spPr>
        <p:txBody>
          <a:bodyPr vert="horz" lIns="91440" tIns="45720" rIns="91440" bIns="45720" rtlCol="0" anchor="ctr">
            <a:normAutofit/>
          </a:bodyPr>
          <a:lstStyle/>
          <a:p>
            <a:r>
              <a:rPr lang="en-GB" sz="2000">
                <a:cs typeface="Calibri"/>
              </a:rPr>
              <a:t>Expected Calibration Error (ECE) </a:t>
            </a:r>
            <a:r>
              <a:rPr lang="en-GB" sz="2000">
                <a:ea typeface="+mn-lt"/>
                <a:cs typeface="+mn-lt"/>
              </a:rPr>
              <a:t>[5]</a:t>
            </a:r>
            <a:endParaRPr lang="en-GB" sz="2000">
              <a:cs typeface="Calibri"/>
            </a:endParaRPr>
          </a:p>
          <a:p>
            <a:r>
              <a:rPr lang="en-GB" sz="2000">
                <a:ea typeface="+mn-lt"/>
                <a:cs typeface="+mn-lt"/>
              </a:rPr>
              <a:t>Miscalibration: difference in expectation between confidence and accuracy</a:t>
            </a:r>
          </a:p>
          <a:p>
            <a:r>
              <a:rPr lang="en-GB" sz="2000">
                <a:cs typeface="Calibri"/>
              </a:rPr>
              <a:t>ECE: approximates</a:t>
            </a:r>
            <a:r>
              <a:rPr lang="en-GB" sz="2000">
                <a:ea typeface="+mn-lt"/>
                <a:cs typeface="+mn-lt"/>
              </a:rPr>
              <a:t> it by partitioning predictions into B equally-spaced bins and taking a weighted average of the bins’ accuracy/confidence difference</a:t>
            </a:r>
          </a:p>
          <a:p>
            <a:r>
              <a:rPr lang="en-GB" sz="2000">
                <a:ea typeface="+mn-lt"/>
                <a:cs typeface="+mn-lt"/>
              </a:rPr>
              <a:t>Popular empirical metric to measure calibration</a:t>
            </a:r>
            <a:endParaRPr lang="en-GB" sz="2000">
              <a:cs typeface="Calibri"/>
            </a:endParaRPr>
          </a:p>
        </p:txBody>
      </p:sp>
      <p:pic>
        <p:nvPicPr>
          <p:cNvPr id="4" name="Picture 4" descr="A picture containing text&#10;&#10;Description automatically generated">
            <a:extLst>
              <a:ext uri="{FF2B5EF4-FFF2-40B4-BE49-F238E27FC236}">
                <a16:creationId xmlns:a16="http://schemas.microsoft.com/office/drawing/2014/main" id="{55F9BC28-FC00-4792-8A72-DF7A2D3F8AAA}"/>
              </a:ext>
            </a:extLst>
          </p:cNvPr>
          <p:cNvPicPr>
            <a:picLocks noChangeAspect="1"/>
          </p:cNvPicPr>
          <p:nvPr/>
        </p:nvPicPr>
        <p:blipFill rotWithShape="1">
          <a:blip r:embed="rId2"/>
          <a:srcRect l="3588" r="2" b="2"/>
          <a:stretch/>
        </p:blipFill>
        <p:spPr>
          <a:xfrm>
            <a:off x="3067535" y="4409822"/>
            <a:ext cx="4888819" cy="1246871"/>
          </a:xfrm>
          <a:prstGeom prst="rect">
            <a:avLst/>
          </a:prstGeom>
        </p:spPr>
      </p:pic>
      <p:cxnSp>
        <p:nvCxnSpPr>
          <p:cNvPr id="15" name="Straight Connector 14">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2B7D5BF-766A-4865-A35F-7AF824483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70161"/>
            <a:ext cx="475488" cy="2790226"/>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85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6EA3-A40C-4467-B0E7-8675406A35A2}"/>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Results</a:t>
            </a:r>
          </a:p>
        </p:txBody>
      </p:sp>
      <p:pic>
        <p:nvPicPr>
          <p:cNvPr id="7" name="Picture 7" descr="Table&#10;&#10;Description automatically generated">
            <a:extLst>
              <a:ext uri="{FF2B5EF4-FFF2-40B4-BE49-F238E27FC236}">
                <a16:creationId xmlns:a16="http://schemas.microsoft.com/office/drawing/2014/main" id="{508D3B06-EE93-450B-909D-2F97DA65FA93}"/>
              </a:ext>
            </a:extLst>
          </p:cNvPr>
          <p:cNvPicPr>
            <a:picLocks noGrp="1" noChangeAspect="1"/>
          </p:cNvPicPr>
          <p:nvPr>
            <p:ph idx="1"/>
          </p:nvPr>
        </p:nvPicPr>
        <p:blipFill rotWithShape="1">
          <a:blip r:embed="rId3"/>
          <a:srcRect r="1" b="204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00330378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C142EF9-D207-4DF8-B821-E2D50CEFB967}"/>
              </a:ext>
            </a:extLst>
          </p:cNvPr>
          <p:cNvSpPr txBox="1"/>
          <p:nvPr/>
        </p:nvSpPr>
        <p:spPr>
          <a:xfrm>
            <a:off x="838199" y="2055327"/>
            <a:ext cx="4571999" cy="377697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a:t>Comparable performance between MLE and PB</a:t>
            </a:r>
          </a:p>
          <a:p>
            <a:pPr marL="285750" indent="-228600">
              <a:lnSpc>
                <a:spcPct val="90000"/>
              </a:lnSpc>
              <a:spcAft>
                <a:spcPts val="600"/>
              </a:spcAft>
              <a:buFont typeface="Arial" panose="020B0604020202020204" pitchFamily="34" charset="0"/>
              <a:buChar char="•"/>
            </a:pPr>
            <a:r>
              <a:rPr lang="en-US"/>
              <a:t>Disagreements in predictions for only a small fraction of the test set</a:t>
            </a:r>
          </a:p>
          <a:p>
            <a:pPr marL="285750" indent="-228600">
              <a:lnSpc>
                <a:spcPct val="90000"/>
              </a:lnSpc>
              <a:spcAft>
                <a:spcPts val="600"/>
              </a:spcAft>
              <a:buFont typeface="Arial" panose="020B0604020202020204" pitchFamily="34" charset="0"/>
              <a:buChar char="•"/>
            </a:pPr>
            <a:r>
              <a:rPr lang="en-US"/>
              <a:t>In 6 out of 9 dataset, PB demonstrates superior or similar performance</a:t>
            </a:r>
          </a:p>
          <a:p>
            <a:pPr marL="285750" indent="-228600">
              <a:lnSpc>
                <a:spcPct val="90000"/>
              </a:lnSpc>
              <a:spcAft>
                <a:spcPts val="600"/>
              </a:spcAft>
              <a:buFont typeface="Arial" panose="020B0604020202020204" pitchFamily="34" charset="0"/>
              <a:buChar char="•"/>
            </a:pPr>
            <a:r>
              <a:rPr lang="en-US"/>
              <a:t>Difference is insignificant compared to the total size of the test set for the rest </a:t>
            </a:r>
          </a:p>
          <a:p>
            <a:pPr marL="285750" indent="-228600">
              <a:lnSpc>
                <a:spcPct val="90000"/>
              </a:lnSpc>
              <a:spcAft>
                <a:spcPts val="600"/>
              </a:spcAft>
              <a:buFont typeface="Arial" panose="020B0604020202020204" pitchFamily="34" charset="0"/>
              <a:buChar char="•"/>
            </a:pPr>
            <a:r>
              <a:rPr lang="en-US"/>
              <a:t>PB generalizes well while reducing calibration error</a:t>
            </a:r>
          </a:p>
        </p:txBody>
      </p:sp>
      <p:pic>
        <p:nvPicPr>
          <p:cNvPr id="7" name="Picture 7" descr="Table&#10;&#10;Description automatically generated">
            <a:extLst>
              <a:ext uri="{FF2B5EF4-FFF2-40B4-BE49-F238E27FC236}">
                <a16:creationId xmlns:a16="http://schemas.microsoft.com/office/drawing/2014/main" id="{2FE2CEF9-E4A6-406D-9FA9-996E147F2B0C}"/>
              </a:ext>
            </a:extLst>
          </p:cNvPr>
          <p:cNvPicPr>
            <a:picLocks noGrp="1" noChangeAspect="1"/>
          </p:cNvPicPr>
          <p:nvPr>
            <p:ph idx="1"/>
          </p:nvPr>
        </p:nvPicPr>
        <p:blipFill rotWithShape="1">
          <a:blip r:embed="rId3"/>
          <a:srcRect r="2687" b="3"/>
          <a:stretch/>
        </p:blipFill>
        <p:spPr>
          <a:xfrm>
            <a:off x="6190488" y="566928"/>
            <a:ext cx="5157216" cy="5286197"/>
          </a:xfrm>
          <a:prstGeom prst="rect">
            <a:avLst/>
          </a:prstGeom>
        </p:spPr>
      </p:pic>
      <p:sp>
        <p:nvSpPr>
          <p:cNvPr id="19" name="Rectangle 1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2362568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F8D7-5597-497F-AA2F-8ABDB8BBC167}"/>
              </a:ext>
            </a:extLst>
          </p:cNvPr>
          <p:cNvSpPr>
            <a:spLocks noGrp="1"/>
          </p:cNvSpPr>
          <p:nvPr>
            <p:ph type="title"/>
          </p:nvPr>
        </p:nvSpPr>
        <p:spPr/>
        <p:txBody>
          <a:bodyPr/>
          <a:lstStyle/>
          <a:p>
            <a:r>
              <a:rPr lang="en-GB">
                <a:cs typeface="Calibri Light"/>
              </a:rPr>
              <a:t>Qualitative analysis</a:t>
            </a:r>
            <a:endParaRPr lang="en-GB"/>
          </a:p>
        </p:txBody>
      </p:sp>
      <p:pic>
        <p:nvPicPr>
          <p:cNvPr id="3" name="Picture 3" descr="Table&#10;&#10;Description automatically generated">
            <a:extLst>
              <a:ext uri="{FF2B5EF4-FFF2-40B4-BE49-F238E27FC236}">
                <a16:creationId xmlns:a16="http://schemas.microsoft.com/office/drawing/2014/main" id="{6B0EF532-31AC-44E3-8374-FD97B56D460D}"/>
              </a:ext>
            </a:extLst>
          </p:cNvPr>
          <p:cNvPicPr>
            <a:picLocks noGrp="1" noChangeAspect="1"/>
          </p:cNvPicPr>
          <p:nvPr>
            <p:ph idx="1"/>
          </p:nvPr>
        </p:nvPicPr>
        <p:blipFill>
          <a:blip r:embed="rId3"/>
          <a:stretch>
            <a:fillRect/>
          </a:stretch>
        </p:blipFill>
        <p:spPr>
          <a:xfrm>
            <a:off x="1975377" y="1825625"/>
            <a:ext cx="8241246" cy="4351338"/>
          </a:xfrm>
        </p:spPr>
      </p:pic>
    </p:spTree>
    <p:extLst>
      <p:ext uri="{BB962C8B-B14F-4D97-AF65-F5344CB8AC3E}">
        <p14:creationId xmlns:p14="http://schemas.microsoft.com/office/powerpoint/2010/main" val="239277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1">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3">
            <a:extLst>
              <a:ext uri="{FF2B5EF4-FFF2-40B4-BE49-F238E27FC236}">
                <a16:creationId xmlns:a16="http://schemas.microsoft.com/office/drawing/2014/main" id="{03B11EC1-35A9-4B20-B90A-8CE5E0937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5">
            <a:extLst>
              <a:ext uri="{FF2B5EF4-FFF2-40B4-BE49-F238E27FC236}">
                <a16:creationId xmlns:a16="http://schemas.microsoft.com/office/drawing/2014/main" id="{3ED4DDBF-257C-4116-AECA-9F2940B66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376" y="891540"/>
            <a:ext cx="7022727" cy="5071110"/>
          </a:xfrm>
          <a:prstGeom prst="rect">
            <a:avLst/>
          </a:prstGeom>
          <a:solidFill>
            <a:schemeClr val="bg1"/>
          </a:solidFill>
          <a:ln>
            <a:noFill/>
          </a:ln>
          <a:effectLst>
            <a:outerShdw blurRad="406400" dist="317500" dir="5400000" sx="89000" sy="8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8FE4E-927A-4D29-A5AD-C59A88B2F560}"/>
              </a:ext>
            </a:extLst>
          </p:cNvPr>
          <p:cNvSpPr>
            <a:spLocks noGrp="1"/>
          </p:cNvSpPr>
          <p:nvPr>
            <p:ph type="title"/>
          </p:nvPr>
        </p:nvSpPr>
        <p:spPr>
          <a:xfrm>
            <a:off x="1126576" y="917672"/>
            <a:ext cx="10358774" cy="1344977"/>
          </a:xfrm>
        </p:spPr>
        <p:txBody>
          <a:bodyPr>
            <a:normAutofit/>
          </a:bodyPr>
          <a:lstStyle/>
          <a:p>
            <a:r>
              <a:rPr lang="en-GB">
                <a:cs typeface="Calibri Light"/>
              </a:rPr>
              <a:t>Calibration Plots</a:t>
            </a:r>
            <a:endParaRPr lang="en-GB"/>
          </a:p>
        </p:txBody>
      </p:sp>
      <p:pic>
        <p:nvPicPr>
          <p:cNvPr id="6" name="Picture 6" descr="A picture containing chart&#10;&#10;Description automatically generated">
            <a:extLst>
              <a:ext uri="{FF2B5EF4-FFF2-40B4-BE49-F238E27FC236}">
                <a16:creationId xmlns:a16="http://schemas.microsoft.com/office/drawing/2014/main" id="{FC3BE51D-1CF0-4D8B-BAD8-3959EF4D79B4}"/>
              </a:ext>
            </a:extLst>
          </p:cNvPr>
          <p:cNvPicPr>
            <a:picLocks noChangeAspect="1"/>
          </p:cNvPicPr>
          <p:nvPr/>
        </p:nvPicPr>
        <p:blipFill rotWithShape="1">
          <a:blip r:embed="rId3"/>
          <a:srcRect t="1199" r="1" b="1"/>
          <a:stretch/>
        </p:blipFill>
        <p:spPr>
          <a:xfrm>
            <a:off x="1366771" y="2922702"/>
            <a:ext cx="1503713" cy="2751264"/>
          </a:xfrm>
          <a:prstGeom prst="rect">
            <a:avLst/>
          </a:prstGeom>
          <a:effectLst/>
        </p:spPr>
      </p:pic>
      <p:pic>
        <p:nvPicPr>
          <p:cNvPr id="5" name="Picture 5" descr="A picture containing chart&#10;&#10;Description automatically generated">
            <a:extLst>
              <a:ext uri="{FF2B5EF4-FFF2-40B4-BE49-F238E27FC236}">
                <a16:creationId xmlns:a16="http://schemas.microsoft.com/office/drawing/2014/main" id="{E6FA021C-67B5-4976-B851-C95CD68F0829}"/>
              </a:ext>
            </a:extLst>
          </p:cNvPr>
          <p:cNvPicPr>
            <a:picLocks noChangeAspect="1"/>
          </p:cNvPicPr>
          <p:nvPr/>
        </p:nvPicPr>
        <p:blipFill rotWithShape="1">
          <a:blip r:embed="rId4"/>
          <a:srcRect r="3" b="1287"/>
          <a:stretch/>
        </p:blipFill>
        <p:spPr>
          <a:xfrm>
            <a:off x="3422460" y="2922702"/>
            <a:ext cx="1505010" cy="2751264"/>
          </a:xfrm>
          <a:prstGeom prst="rect">
            <a:avLst/>
          </a:prstGeom>
          <a:effectLst/>
        </p:spPr>
      </p:pic>
      <p:pic>
        <p:nvPicPr>
          <p:cNvPr id="4" name="Picture 4" descr="A picture containing diagram&#10;&#10;Description automatically generated">
            <a:extLst>
              <a:ext uri="{FF2B5EF4-FFF2-40B4-BE49-F238E27FC236}">
                <a16:creationId xmlns:a16="http://schemas.microsoft.com/office/drawing/2014/main" id="{84DE2E06-3404-4240-8092-52DC63295EE6}"/>
              </a:ext>
            </a:extLst>
          </p:cNvPr>
          <p:cNvPicPr>
            <a:picLocks noChangeAspect="1"/>
          </p:cNvPicPr>
          <p:nvPr/>
        </p:nvPicPr>
        <p:blipFill rotWithShape="1">
          <a:blip r:embed="rId5"/>
          <a:srcRect t="1284" r="3" b="3"/>
          <a:stretch/>
        </p:blipFill>
        <p:spPr>
          <a:xfrm>
            <a:off x="5478797" y="2922702"/>
            <a:ext cx="1505010" cy="2751264"/>
          </a:xfrm>
          <a:prstGeom prst="rect">
            <a:avLst/>
          </a:prstGeom>
          <a:effectLst/>
        </p:spPr>
      </p:pic>
      <p:sp>
        <p:nvSpPr>
          <p:cNvPr id="10" name="Content Placeholder 9">
            <a:extLst>
              <a:ext uri="{FF2B5EF4-FFF2-40B4-BE49-F238E27FC236}">
                <a16:creationId xmlns:a16="http://schemas.microsoft.com/office/drawing/2014/main" id="{679654E5-E0F9-4F31-A81C-0BA1A01B23F9}"/>
              </a:ext>
            </a:extLst>
          </p:cNvPr>
          <p:cNvSpPr>
            <a:spLocks noGrp="1"/>
          </p:cNvSpPr>
          <p:nvPr>
            <p:ph idx="1"/>
          </p:nvPr>
        </p:nvSpPr>
        <p:spPr>
          <a:xfrm>
            <a:off x="8150808" y="2429301"/>
            <a:ext cx="3334542" cy="3738066"/>
          </a:xfrm>
        </p:spPr>
        <p:txBody>
          <a:bodyPr anchor="ctr">
            <a:normAutofit/>
          </a:bodyPr>
          <a:lstStyle/>
          <a:p>
            <a:r>
              <a:rPr lang="en-US" sz="2000">
                <a:cs typeface="Calibri"/>
              </a:rPr>
              <a:t>Classifier accuracy and number of samples vs average classification confidence in each bin</a:t>
            </a:r>
          </a:p>
          <a:p>
            <a:r>
              <a:rPr lang="en-US" sz="2000">
                <a:cs typeface="Calibri"/>
              </a:rPr>
              <a:t>Reduction in accuracy by negliglible amount</a:t>
            </a:r>
          </a:p>
          <a:p>
            <a:r>
              <a:rPr lang="en-US" sz="2000">
                <a:cs typeface="Calibri"/>
              </a:rPr>
              <a:t>Increase in number of samples with lower confidence</a:t>
            </a:r>
          </a:p>
          <a:p>
            <a:r>
              <a:rPr lang="en-US" sz="2000">
                <a:cs typeface="Calibri"/>
              </a:rPr>
              <a:t>Superior sample efficiency</a:t>
            </a:r>
          </a:p>
        </p:txBody>
      </p:sp>
    </p:spTree>
    <p:extLst>
      <p:ext uri="{BB962C8B-B14F-4D97-AF65-F5344CB8AC3E}">
        <p14:creationId xmlns:p14="http://schemas.microsoft.com/office/powerpoint/2010/main" val="38746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4E37AFD8-49EE-4E57-8DAD-717367027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42777-4581-4078-A549-AA26A82A0A5E}"/>
              </a:ext>
            </a:extLst>
          </p:cNvPr>
          <p:cNvSpPr>
            <a:spLocks noGrp="1"/>
          </p:cNvSpPr>
          <p:nvPr>
            <p:ph type="title"/>
          </p:nvPr>
        </p:nvSpPr>
        <p:spPr>
          <a:xfrm>
            <a:off x="838200" y="566928"/>
            <a:ext cx="4572000" cy="1161288"/>
          </a:xfrm>
        </p:spPr>
        <p:txBody>
          <a:bodyPr vert="horz" lIns="91440" tIns="45720" rIns="91440" bIns="45720" rtlCol="0" anchor="b">
            <a:normAutofit/>
          </a:bodyPr>
          <a:lstStyle/>
          <a:p>
            <a:r>
              <a:rPr lang="en-US" sz="3600"/>
              <a:t>Effect of Bin size</a:t>
            </a:r>
          </a:p>
        </p:txBody>
      </p:sp>
      <p:sp>
        <p:nvSpPr>
          <p:cNvPr id="3" name="TextBox 2">
            <a:extLst>
              <a:ext uri="{FF2B5EF4-FFF2-40B4-BE49-F238E27FC236}">
                <a16:creationId xmlns:a16="http://schemas.microsoft.com/office/drawing/2014/main" id="{29DC7A47-53CB-4890-81AC-6262CE5165FF}"/>
              </a:ext>
            </a:extLst>
          </p:cNvPr>
          <p:cNvSpPr txBox="1"/>
          <p:nvPr/>
        </p:nvSpPr>
        <p:spPr>
          <a:xfrm>
            <a:off x="838200" y="2057400"/>
            <a:ext cx="4572000" cy="377647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a:t>Changing the bin size does not improve performance</a:t>
            </a:r>
          </a:p>
          <a:p>
            <a:pPr marL="285750" indent="-228600">
              <a:lnSpc>
                <a:spcPct val="90000"/>
              </a:lnSpc>
              <a:spcAft>
                <a:spcPts val="600"/>
              </a:spcAft>
              <a:buFont typeface="Arial" panose="020B0604020202020204" pitchFamily="34" charset="0"/>
              <a:buChar char="•"/>
            </a:pPr>
            <a:r>
              <a:rPr lang="en-US"/>
              <a:t>Increasing trend in calibration error</a:t>
            </a:r>
          </a:p>
          <a:p>
            <a:pPr indent="-228600">
              <a:lnSpc>
                <a:spcPct val="90000"/>
              </a:lnSpc>
              <a:spcAft>
                <a:spcPts val="600"/>
              </a:spcAft>
              <a:buFont typeface="Arial" panose="020B0604020202020204" pitchFamily="34" charset="0"/>
              <a:buChar char="•"/>
            </a:pPr>
            <a:endParaRPr lang="en-US"/>
          </a:p>
        </p:txBody>
      </p:sp>
      <p:pic>
        <p:nvPicPr>
          <p:cNvPr id="5" name="Picture 5" descr="Chart, line chart&#10;&#10;Description automatically generated">
            <a:extLst>
              <a:ext uri="{FF2B5EF4-FFF2-40B4-BE49-F238E27FC236}">
                <a16:creationId xmlns:a16="http://schemas.microsoft.com/office/drawing/2014/main" id="{485EAE40-F30D-49B5-9F28-49D20375AE7E}"/>
              </a:ext>
            </a:extLst>
          </p:cNvPr>
          <p:cNvPicPr>
            <a:picLocks noChangeAspect="1"/>
          </p:cNvPicPr>
          <p:nvPr/>
        </p:nvPicPr>
        <p:blipFill>
          <a:blip r:embed="rId3"/>
          <a:stretch>
            <a:fillRect/>
          </a:stretch>
        </p:blipFill>
        <p:spPr>
          <a:xfrm>
            <a:off x="6144878" y="889700"/>
            <a:ext cx="2496896" cy="1664597"/>
          </a:xfrm>
          <a:prstGeom prst="rect">
            <a:avLst/>
          </a:prstGeom>
        </p:spPr>
      </p:pic>
      <p:pic>
        <p:nvPicPr>
          <p:cNvPr id="4" name="Picture 4" descr="Chart, line chart&#10;&#10;Description automatically generated">
            <a:extLst>
              <a:ext uri="{FF2B5EF4-FFF2-40B4-BE49-F238E27FC236}">
                <a16:creationId xmlns:a16="http://schemas.microsoft.com/office/drawing/2014/main" id="{1A7EC6C8-2345-4CE2-B4A0-F05D19487DC6}"/>
              </a:ext>
            </a:extLst>
          </p:cNvPr>
          <p:cNvPicPr>
            <a:picLocks noGrp="1" noChangeAspect="1"/>
          </p:cNvPicPr>
          <p:nvPr>
            <p:ph idx="1"/>
          </p:nvPr>
        </p:nvPicPr>
        <p:blipFill>
          <a:blip r:embed="rId4"/>
          <a:stretch>
            <a:fillRect/>
          </a:stretch>
        </p:blipFill>
        <p:spPr>
          <a:xfrm>
            <a:off x="8850809" y="889701"/>
            <a:ext cx="2496895" cy="1664596"/>
          </a:xfrm>
          <a:prstGeom prst="rect">
            <a:avLst/>
          </a:prstGeom>
        </p:spPr>
      </p:pic>
      <p:pic>
        <p:nvPicPr>
          <p:cNvPr id="6" name="Picture 6" descr="Chart, line chart&#10;&#10;Description automatically generated">
            <a:extLst>
              <a:ext uri="{FF2B5EF4-FFF2-40B4-BE49-F238E27FC236}">
                <a16:creationId xmlns:a16="http://schemas.microsoft.com/office/drawing/2014/main" id="{FB53B8E2-30AA-45BF-9FF9-55AFB2BEBECC}"/>
              </a:ext>
            </a:extLst>
          </p:cNvPr>
          <p:cNvPicPr>
            <a:picLocks noChangeAspect="1"/>
          </p:cNvPicPr>
          <p:nvPr/>
        </p:nvPicPr>
        <p:blipFill>
          <a:blip r:embed="rId5"/>
          <a:stretch>
            <a:fillRect/>
          </a:stretch>
        </p:blipFill>
        <p:spPr>
          <a:xfrm>
            <a:off x="6662606" y="3052603"/>
            <a:ext cx="4161273" cy="2774182"/>
          </a:xfrm>
          <a:prstGeom prst="rect">
            <a:avLst/>
          </a:prstGeom>
        </p:spPr>
      </p:pic>
      <p:sp>
        <p:nvSpPr>
          <p:cNvPr id="16" name="Rectangle 18">
            <a:extLst>
              <a:ext uri="{FF2B5EF4-FFF2-40B4-BE49-F238E27FC236}">
                <a16:creationId xmlns:a16="http://schemas.microsoft.com/office/drawing/2014/main" id="{134744D3-B068-4646-83B8-525E6D15D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5048A18-0381-485F-B557-E17906AE6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27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A7BE-E9F1-4E9F-8AB4-82372926A05F}"/>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Effect of regularization factor</a:t>
            </a:r>
          </a:p>
        </p:txBody>
      </p:sp>
      <p:pic>
        <p:nvPicPr>
          <p:cNvPr id="4" name="Picture 4" descr="Chart, line chart&#10;&#10;Description automatically generated">
            <a:extLst>
              <a:ext uri="{FF2B5EF4-FFF2-40B4-BE49-F238E27FC236}">
                <a16:creationId xmlns:a16="http://schemas.microsoft.com/office/drawing/2014/main" id="{A9496647-767A-452F-B7B9-094EF21C24A5}"/>
              </a:ext>
            </a:extLst>
          </p:cNvPr>
          <p:cNvPicPr>
            <a:picLocks noGrp="1" noChangeAspect="1"/>
          </p:cNvPicPr>
          <p:nvPr>
            <p:ph idx="1"/>
          </p:nvPr>
        </p:nvPicPr>
        <p:blipFill>
          <a:blip r:embed="rId3"/>
          <a:stretch>
            <a:fillRect/>
          </a:stretch>
        </p:blipFill>
        <p:spPr>
          <a:xfrm>
            <a:off x="481946" y="1187661"/>
            <a:ext cx="3529109" cy="2352739"/>
          </a:xfrm>
          <a:prstGeom prst="rect">
            <a:avLst/>
          </a:prstGeom>
        </p:spPr>
      </p:pic>
      <p:pic>
        <p:nvPicPr>
          <p:cNvPr id="5" name="Picture 5" descr="Chart, line chart&#10;&#10;Description automatically generated">
            <a:extLst>
              <a:ext uri="{FF2B5EF4-FFF2-40B4-BE49-F238E27FC236}">
                <a16:creationId xmlns:a16="http://schemas.microsoft.com/office/drawing/2014/main" id="{53DDC4CC-2F80-4188-BA7C-7AE9010C50A0}"/>
              </a:ext>
            </a:extLst>
          </p:cNvPr>
          <p:cNvPicPr>
            <a:picLocks noChangeAspect="1"/>
          </p:cNvPicPr>
          <p:nvPr/>
        </p:nvPicPr>
        <p:blipFill>
          <a:blip r:embed="rId4"/>
          <a:stretch>
            <a:fillRect/>
          </a:stretch>
        </p:blipFill>
        <p:spPr>
          <a:xfrm>
            <a:off x="4332788" y="1187087"/>
            <a:ext cx="3526424" cy="2353888"/>
          </a:xfrm>
          <a:prstGeom prst="rect">
            <a:avLst/>
          </a:prstGeom>
        </p:spPr>
      </p:pic>
      <p:pic>
        <p:nvPicPr>
          <p:cNvPr id="6" name="Picture 6" descr="Chart, line chart&#10;&#10;Description automatically generated">
            <a:extLst>
              <a:ext uri="{FF2B5EF4-FFF2-40B4-BE49-F238E27FC236}">
                <a16:creationId xmlns:a16="http://schemas.microsoft.com/office/drawing/2014/main" id="{CFDE77C8-2A96-4880-ABD8-3F651C8C7FC7}"/>
              </a:ext>
            </a:extLst>
          </p:cNvPr>
          <p:cNvPicPr>
            <a:picLocks noChangeAspect="1"/>
          </p:cNvPicPr>
          <p:nvPr/>
        </p:nvPicPr>
        <p:blipFill>
          <a:blip r:embed="rId5"/>
          <a:stretch>
            <a:fillRect/>
          </a:stretch>
        </p:blipFill>
        <p:spPr>
          <a:xfrm>
            <a:off x="8153400" y="1179375"/>
            <a:ext cx="3553968" cy="2369311"/>
          </a:xfrm>
          <a:prstGeom prst="rect">
            <a:avLst/>
          </a:prstGeom>
        </p:spPr>
      </p:pic>
      <p:cxnSp>
        <p:nvCxnSpPr>
          <p:cNvPr id="11" name="Straight Connector 10">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FFA41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616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5BC576-C8B5-4077-B5DD-92723F37DAE2}"/>
              </a:ext>
            </a:extLst>
          </p:cNvPr>
          <p:cNvSpPr>
            <a:spLocks noGrp="1"/>
          </p:cNvSpPr>
          <p:nvPr>
            <p:ph type="title"/>
          </p:nvPr>
        </p:nvSpPr>
        <p:spPr>
          <a:xfrm>
            <a:off x="841248" y="548640"/>
            <a:ext cx="3600860" cy="5431536"/>
          </a:xfrm>
        </p:spPr>
        <p:txBody>
          <a:bodyPr>
            <a:normAutofit/>
          </a:bodyPr>
          <a:lstStyle/>
          <a:p>
            <a:r>
              <a:rPr lang="en-GB" sz="5400">
                <a:cs typeface="Calibri Light"/>
              </a:rPr>
              <a:t>Conclusion</a:t>
            </a:r>
            <a:endParaRPr lang="en-GB" sz="5400"/>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47B01EA-84AB-4CBF-8AA2-CF5CE62F5FB4}"/>
              </a:ext>
            </a:extLst>
          </p:cNvPr>
          <p:cNvSpPr>
            <a:spLocks noGrp="1"/>
          </p:cNvSpPr>
          <p:nvPr>
            <p:ph idx="1"/>
          </p:nvPr>
        </p:nvSpPr>
        <p:spPr>
          <a:xfrm>
            <a:off x="5126418" y="552091"/>
            <a:ext cx="6224335" cy="5431536"/>
          </a:xfrm>
        </p:spPr>
        <p:txBody>
          <a:bodyPr vert="horz" lIns="91440" tIns="45720" rIns="91440" bIns="45720" rtlCol="0" anchor="ctr">
            <a:normAutofit/>
          </a:bodyPr>
          <a:lstStyle/>
          <a:p>
            <a:r>
              <a:rPr lang="en-GB" sz="2200">
                <a:ea typeface="+mn-lt"/>
                <a:cs typeface="+mn-lt"/>
              </a:rPr>
              <a:t>Simple yet effective method called Platt-Binning calibrator for better posterior calibration</a:t>
            </a:r>
          </a:p>
          <a:p>
            <a:r>
              <a:rPr lang="en-GB" sz="2200">
                <a:ea typeface="+mn-lt"/>
                <a:cs typeface="+mn-lt"/>
              </a:rPr>
              <a:t>Lower sample complexity</a:t>
            </a:r>
          </a:p>
          <a:p>
            <a:r>
              <a:rPr lang="en-GB" sz="2200">
                <a:ea typeface="+mn-lt"/>
                <a:cs typeface="+mn-lt"/>
              </a:rPr>
              <a:t>Calibration while training</a:t>
            </a:r>
            <a:endParaRPr lang="en-GB" sz="2200" dirty="0">
              <a:ea typeface="+mn-lt"/>
              <a:cs typeface="+mn-lt"/>
            </a:endParaRPr>
          </a:p>
          <a:p>
            <a:r>
              <a:rPr lang="en-GB" sz="2200">
                <a:ea typeface="+mn-lt"/>
                <a:cs typeface="+mn-lt"/>
              </a:rPr>
              <a:t>Better generalization</a:t>
            </a:r>
            <a:endParaRPr lang="en-GB" sz="2200" dirty="0">
              <a:ea typeface="+mn-lt"/>
              <a:cs typeface="+mn-lt"/>
            </a:endParaRPr>
          </a:p>
          <a:p>
            <a:r>
              <a:rPr lang="en-GB" sz="2200">
                <a:ea typeface="+mn-lt"/>
                <a:cs typeface="+mn-lt"/>
              </a:rPr>
              <a:t>Reduction in calibration error </a:t>
            </a:r>
          </a:p>
          <a:p>
            <a:r>
              <a:rPr lang="en-GB" sz="2200">
                <a:ea typeface="+mn-lt"/>
                <a:cs typeface="+mn-lt"/>
              </a:rPr>
              <a:t>Increase in task performance </a:t>
            </a:r>
          </a:p>
          <a:p>
            <a:r>
              <a:rPr lang="en-GB" sz="2200">
                <a:cs typeface="Calibri" panose="020F0502020204030204"/>
              </a:rPr>
              <a:t>Extended as a regularizer for any other method</a:t>
            </a:r>
          </a:p>
        </p:txBody>
      </p:sp>
    </p:spTree>
    <p:extLst>
      <p:ext uri="{BB962C8B-B14F-4D97-AF65-F5344CB8AC3E}">
        <p14:creationId xmlns:p14="http://schemas.microsoft.com/office/powerpoint/2010/main" val="433402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447D-04A0-4760-B34B-CCF60683B210}"/>
              </a:ext>
            </a:extLst>
          </p:cNvPr>
          <p:cNvSpPr>
            <a:spLocks noGrp="1"/>
          </p:cNvSpPr>
          <p:nvPr>
            <p:ph type="title"/>
          </p:nvPr>
        </p:nvSpPr>
        <p:spPr/>
        <p:txBody>
          <a:bodyPr/>
          <a:lstStyle/>
          <a:p>
            <a:r>
              <a:rPr lang="en-GB" dirty="0">
                <a:cs typeface="Calibri Light"/>
              </a:rPr>
              <a:t>Acknowledgement</a:t>
            </a:r>
            <a:endParaRPr lang="en-GB" dirty="0"/>
          </a:p>
        </p:txBody>
      </p:sp>
      <p:graphicFrame>
        <p:nvGraphicFramePr>
          <p:cNvPr id="5" name="Content Placeholder 2">
            <a:extLst>
              <a:ext uri="{FF2B5EF4-FFF2-40B4-BE49-F238E27FC236}">
                <a16:creationId xmlns:a16="http://schemas.microsoft.com/office/drawing/2014/main" id="{C8CB8581-6B5F-4DD8-884B-31CC3BC7F2C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3989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E19D4F-A501-4789-A598-FA10C2870E65}"/>
              </a:ext>
            </a:extLst>
          </p:cNvPr>
          <p:cNvSpPr>
            <a:spLocks noGrp="1"/>
          </p:cNvSpPr>
          <p:nvPr>
            <p:ph type="title"/>
          </p:nvPr>
        </p:nvSpPr>
        <p:spPr>
          <a:xfrm>
            <a:off x="841248" y="426720"/>
            <a:ext cx="10506456" cy="1919141"/>
          </a:xfrm>
        </p:spPr>
        <p:txBody>
          <a:bodyPr anchor="b">
            <a:normAutofit/>
          </a:bodyPr>
          <a:lstStyle/>
          <a:p>
            <a:r>
              <a:rPr lang="en-GB" sz="6000">
                <a:cs typeface="Calibri Light"/>
              </a:rPr>
              <a:t>References</a:t>
            </a:r>
            <a:endParaRPr lang="en-GB" sz="600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8DF0D07-693B-4EE7-8415-4C7B6108EBEC}"/>
              </a:ext>
            </a:extLst>
          </p:cNvPr>
          <p:cNvSpPr>
            <a:spLocks noGrp="1"/>
          </p:cNvSpPr>
          <p:nvPr>
            <p:ph idx="1"/>
          </p:nvPr>
        </p:nvSpPr>
        <p:spPr>
          <a:xfrm>
            <a:off x="841248" y="3337269"/>
            <a:ext cx="10509504" cy="2905686"/>
          </a:xfrm>
        </p:spPr>
        <p:txBody>
          <a:bodyPr vert="horz" lIns="91440" tIns="45720" rIns="91440" bIns="45720" rtlCol="0" anchor="t">
            <a:normAutofit lnSpcReduction="10000"/>
          </a:bodyPr>
          <a:lstStyle/>
          <a:p>
            <a:pPr marL="514350" indent="-514350">
              <a:buAutoNum type="arabicPeriod"/>
            </a:pPr>
            <a:r>
              <a:rPr lang="en-GB" sz="1700">
                <a:ea typeface="+mn-lt"/>
                <a:cs typeface="+mn-lt"/>
              </a:rPr>
              <a:t>Chuan Guo, Geoff Pleiss, Yu Sun, and Kilian Q. Weinberger. 2017. On calibration of modern neural networks. In Proceedings of the 34th International Conference on Machine Learning, volume 70 of Proceedings of Machine Learning Research, pages 1321–1330, International Convention Centre, Sydney,Australia. PMLR.</a:t>
            </a:r>
          </a:p>
          <a:p>
            <a:pPr marL="514350" indent="-514350">
              <a:buAutoNum type="arabicPeriod"/>
            </a:pPr>
            <a:r>
              <a:rPr lang="en-GB" sz="1700">
                <a:ea typeface="+mn-lt"/>
                <a:cs typeface="+mn-lt"/>
              </a:rPr>
              <a:t>T. Jung, D. Kang, H. Cheng, L. Mentch, and T. Schaaf, “Posterior calibrated training on sentence classification tasks,”arXiv preprint arXiv:2004.14500, 2020.</a:t>
            </a:r>
          </a:p>
          <a:p>
            <a:pPr marL="514350" indent="-514350">
              <a:buAutoNum type="arabicPeriod"/>
            </a:pPr>
            <a:r>
              <a:rPr lang="en-GB" sz="1700">
                <a:ea typeface="+mn-lt"/>
                <a:cs typeface="+mn-lt"/>
              </a:rPr>
              <a:t>B. Zadrozny and C. Elkan. Obtaining calibrated probability estimates from decision trees and naive bayesian classifiers. In International Conference on Machine Learning (ICML), pages 609–616, 2001.</a:t>
            </a:r>
          </a:p>
          <a:p>
            <a:pPr marL="514350" indent="-514350">
              <a:buAutoNum type="arabicPeriod"/>
            </a:pPr>
            <a:r>
              <a:rPr lang="en-GB" sz="1700">
                <a:ea typeface="+mn-lt"/>
                <a:cs typeface="+mn-lt"/>
              </a:rPr>
              <a:t>J. Platt. Probabilistic outputs for support vector machines and comparisons to regularized likelihood methods. Advances in Large Margin Classifiers, 10(3):61–74, 1999.</a:t>
            </a:r>
          </a:p>
          <a:p>
            <a:pPr marL="514350" indent="-514350">
              <a:buAutoNum type="arabicPeriod"/>
            </a:pPr>
            <a:r>
              <a:rPr lang="en-GB" sz="1700">
                <a:ea typeface="+mn-lt"/>
                <a:cs typeface="+mn-lt"/>
              </a:rPr>
              <a:t>Naeini, Mahdi Pakdaman, Cooper, Gregory F, and Hauskrecht, Milos. Obtaining well calibrated probabilities using bayesian binning. In AAAI, pp. 2901, 2015.</a:t>
            </a:r>
            <a:endParaRPr lang="en-GB" sz="1700" dirty="0">
              <a:cs typeface="Calibri" panose="020F0502020204030204"/>
            </a:endParaRPr>
          </a:p>
        </p:txBody>
      </p:sp>
    </p:spTree>
    <p:extLst>
      <p:ext uri="{BB962C8B-B14F-4D97-AF65-F5344CB8AC3E}">
        <p14:creationId xmlns:p14="http://schemas.microsoft.com/office/powerpoint/2010/main" val="656425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E354F-2992-41D1-8C45-FEF3CF5D4E9E}"/>
              </a:ext>
            </a:extLst>
          </p:cNvPr>
          <p:cNvSpPr>
            <a:spLocks noGrp="1"/>
          </p:cNvSpPr>
          <p:nvPr>
            <p:ph type="title"/>
          </p:nvPr>
        </p:nvSpPr>
        <p:spPr>
          <a:xfrm>
            <a:off x="965199" y="447741"/>
            <a:ext cx="4278623" cy="1645919"/>
          </a:xfrm>
        </p:spPr>
        <p:txBody>
          <a:bodyPr>
            <a:normAutofit/>
          </a:bodyPr>
          <a:lstStyle/>
          <a:p>
            <a:r>
              <a:rPr lang="en-GB" sz="4000">
                <a:cs typeface="Calibri Light"/>
              </a:rPr>
              <a:t>DNN rocks?</a:t>
            </a:r>
            <a:endParaRPr lang="en-GB" sz="4000"/>
          </a:p>
        </p:txBody>
      </p:sp>
      <p:grpSp>
        <p:nvGrpSpPr>
          <p:cNvPr id="17" name="Group 20">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22"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5"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5131" y="958617"/>
            <a:ext cx="4888676" cy="4290039"/>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Shape 26">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526C540-011C-41FF-B36A-B3917772F0EA}"/>
              </a:ext>
            </a:extLst>
          </p:cNvPr>
          <p:cNvSpPr>
            <a:spLocks noGrp="1"/>
          </p:cNvSpPr>
          <p:nvPr>
            <p:ph idx="1"/>
          </p:nvPr>
        </p:nvSpPr>
        <p:spPr>
          <a:xfrm>
            <a:off x="965199" y="2912937"/>
            <a:ext cx="4741917" cy="3093546"/>
          </a:xfrm>
        </p:spPr>
        <p:txBody>
          <a:bodyPr vert="horz" lIns="91440" tIns="45720" rIns="91440" bIns="45720" rtlCol="0" anchor="t">
            <a:normAutofit/>
          </a:bodyPr>
          <a:lstStyle/>
          <a:p>
            <a:r>
              <a:rPr lang="en-GB" sz="2200">
                <a:solidFill>
                  <a:schemeClr val="bg1"/>
                </a:solidFill>
                <a:ea typeface="+mn-lt"/>
                <a:cs typeface="+mn-lt"/>
              </a:rPr>
              <a:t>Deep Neural Networks provide highly accurate label prediction</a:t>
            </a:r>
          </a:p>
          <a:p>
            <a:r>
              <a:rPr lang="en-GB" sz="2200">
                <a:solidFill>
                  <a:schemeClr val="bg1"/>
                </a:solidFill>
                <a:ea typeface="+mn-lt"/>
                <a:cs typeface="+mn-lt"/>
              </a:rPr>
              <a:t>High classification accuracy ≠ good posterior estimation quality [1]</a:t>
            </a:r>
            <a:endParaRPr lang="en-GB" sz="2200">
              <a:solidFill>
                <a:schemeClr val="bg1"/>
              </a:solidFill>
              <a:cs typeface="Calibri" panose="020F0502020204030204"/>
            </a:endParaRPr>
          </a:p>
          <a:p>
            <a:r>
              <a:rPr lang="en-GB" sz="2200">
                <a:solidFill>
                  <a:schemeClr val="bg1"/>
                </a:solidFill>
                <a:cs typeface="Calibri" panose="020F0502020204030204"/>
              </a:rPr>
              <a:t>Overconfident predictions and </a:t>
            </a:r>
            <a:r>
              <a:rPr lang="en-GB" sz="2200">
                <a:solidFill>
                  <a:schemeClr val="bg1"/>
                </a:solidFill>
                <a:ea typeface="+mn-lt"/>
                <a:cs typeface="+mn-lt"/>
              </a:rPr>
              <a:t>misleading uncertainity</a:t>
            </a:r>
            <a:endParaRPr lang="en-GB" sz="2200">
              <a:solidFill>
                <a:schemeClr val="bg1"/>
              </a:solidFill>
              <a:cs typeface="Calibri" panose="020F0502020204030204"/>
            </a:endParaRPr>
          </a:p>
          <a:p>
            <a:r>
              <a:rPr lang="en-GB" sz="2200">
                <a:solidFill>
                  <a:schemeClr val="bg1"/>
                </a:solidFill>
                <a:ea typeface="+mn-lt"/>
                <a:cs typeface="+mn-lt"/>
              </a:rPr>
              <a:t>Model “knows what it doesn’t know”</a:t>
            </a:r>
            <a:endParaRPr lang="en-GB" sz="2200">
              <a:solidFill>
                <a:schemeClr val="bg1"/>
              </a:solidFill>
            </a:endParaRPr>
          </a:p>
          <a:p>
            <a:r>
              <a:rPr lang="en-GB" sz="2200">
                <a:solidFill>
                  <a:schemeClr val="bg1"/>
                </a:solidFill>
                <a:cs typeface="Calibri" panose="020F0502020204030204"/>
              </a:rPr>
              <a:t>Model Calibration</a:t>
            </a:r>
          </a:p>
          <a:p>
            <a:endParaRPr lang="en-GB" sz="2200">
              <a:solidFill>
                <a:schemeClr val="bg1"/>
              </a:solidFill>
              <a:cs typeface="Calibri" panose="020F0502020204030204"/>
            </a:endParaRPr>
          </a:p>
          <a:p>
            <a:endParaRPr lang="en-GB" sz="2200">
              <a:solidFill>
                <a:schemeClr val="bg1"/>
              </a:solidFill>
              <a:cs typeface="Calibri" panose="020F0502020204030204"/>
            </a:endParaRPr>
          </a:p>
        </p:txBody>
      </p:sp>
      <p:pic>
        <p:nvPicPr>
          <p:cNvPr id="7" name="Graphic 6" descr="Head with Gears">
            <a:extLst>
              <a:ext uri="{FF2B5EF4-FFF2-40B4-BE49-F238E27FC236}">
                <a16:creationId xmlns:a16="http://schemas.microsoft.com/office/drawing/2014/main" id="{56C5989A-C1D3-4FAD-81FC-4A5B11161A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2428" y="1636595"/>
            <a:ext cx="2934082" cy="2934082"/>
          </a:xfrm>
          <a:prstGeom prst="rect">
            <a:avLst/>
          </a:prstGeom>
        </p:spPr>
      </p:pic>
    </p:spTree>
    <p:extLst>
      <p:ext uri="{BB962C8B-B14F-4D97-AF65-F5344CB8AC3E}">
        <p14:creationId xmlns:p14="http://schemas.microsoft.com/office/powerpoint/2010/main" val="3383668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6D60-D66C-4AD0-856B-81713241D7A7}"/>
              </a:ext>
            </a:extLst>
          </p:cNvPr>
          <p:cNvSpPr>
            <a:spLocks noGrp="1"/>
          </p:cNvSpPr>
          <p:nvPr>
            <p:ph type="title"/>
          </p:nvPr>
        </p:nvSpPr>
        <p:spPr/>
        <p:txBody>
          <a:bodyPr/>
          <a:lstStyle/>
          <a:p>
            <a:r>
              <a:rPr lang="en-GB">
                <a:cs typeface="Calibri Light"/>
              </a:rPr>
              <a:t>But how to calibrate?</a:t>
            </a:r>
            <a:endParaRPr lang="en-GB"/>
          </a:p>
        </p:txBody>
      </p:sp>
      <p:graphicFrame>
        <p:nvGraphicFramePr>
          <p:cNvPr id="6" name="Content Placeholder 2">
            <a:extLst>
              <a:ext uri="{FF2B5EF4-FFF2-40B4-BE49-F238E27FC236}">
                <a16:creationId xmlns:a16="http://schemas.microsoft.com/office/drawing/2014/main" id="{F2BBA4F2-4E56-4ED5-B70B-4E752680813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4851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3F54-7327-4126-8656-3B78A190AC1D}"/>
              </a:ext>
            </a:extLst>
          </p:cNvPr>
          <p:cNvSpPr>
            <a:spLocks noGrp="1"/>
          </p:cNvSpPr>
          <p:nvPr>
            <p:ph type="title"/>
          </p:nvPr>
        </p:nvSpPr>
        <p:spPr>
          <a:xfrm>
            <a:off x="1136428" y="627564"/>
            <a:ext cx="7474172" cy="1325563"/>
          </a:xfrm>
        </p:spPr>
        <p:txBody>
          <a:bodyPr>
            <a:normAutofit/>
          </a:bodyPr>
          <a:lstStyle/>
          <a:p>
            <a:r>
              <a:rPr lang="en-GB">
                <a:cs typeface="Calibri Light"/>
              </a:rPr>
              <a:t>How much training data?</a:t>
            </a:r>
            <a:endParaRPr lang="en-GB"/>
          </a:p>
        </p:txBody>
      </p:sp>
      <p:sp>
        <p:nvSpPr>
          <p:cNvPr id="3" name="Content Placeholder 2">
            <a:extLst>
              <a:ext uri="{FF2B5EF4-FFF2-40B4-BE49-F238E27FC236}">
                <a16:creationId xmlns:a16="http://schemas.microsoft.com/office/drawing/2014/main" id="{E823EE51-8185-4579-9F79-681FC0F36A69}"/>
              </a:ext>
            </a:extLst>
          </p:cNvPr>
          <p:cNvSpPr>
            <a:spLocks noGrp="1"/>
          </p:cNvSpPr>
          <p:nvPr>
            <p:ph idx="1"/>
          </p:nvPr>
        </p:nvSpPr>
        <p:spPr>
          <a:xfrm>
            <a:off x="1136429" y="2278173"/>
            <a:ext cx="6467867" cy="3450613"/>
          </a:xfrm>
        </p:spPr>
        <p:txBody>
          <a:bodyPr vert="horz" lIns="91440" tIns="45720" rIns="91440" bIns="45720" rtlCol="0" anchor="ctr">
            <a:normAutofit/>
          </a:bodyPr>
          <a:lstStyle/>
          <a:p>
            <a:r>
              <a:rPr lang="en-GB" sz="2400">
                <a:cs typeface="Calibri"/>
              </a:rPr>
              <a:t>Existing training methods use Histogram Binnning [3]</a:t>
            </a:r>
          </a:p>
          <a:p>
            <a:r>
              <a:rPr lang="en-GB" sz="2400">
                <a:cs typeface="Calibri"/>
              </a:rPr>
              <a:t>Verifiable calibration error but sample inefficient.</a:t>
            </a:r>
          </a:p>
          <a:p>
            <a:r>
              <a:rPr lang="en-GB" sz="2400" i="1">
                <a:cs typeface="Calibri"/>
              </a:rPr>
              <a:t>B- </a:t>
            </a:r>
            <a:r>
              <a:rPr lang="en-GB" sz="2400">
                <a:cs typeface="Calibri"/>
              </a:rPr>
              <a:t>bins and </a:t>
            </a:r>
            <a:r>
              <a:rPr lang="en-GB" sz="2400" i="1">
                <a:cs typeface="Calibri"/>
              </a:rPr>
              <a:t>e- </a:t>
            </a:r>
            <a:r>
              <a:rPr lang="en-GB" sz="2400">
                <a:cs typeface="Calibri"/>
              </a:rPr>
              <a:t>calibration error: </a:t>
            </a:r>
            <a:r>
              <a:rPr lang="en-GB" sz="2400" i="1">
                <a:cs typeface="Calibri"/>
              </a:rPr>
              <a:t>O(B/e</a:t>
            </a:r>
            <a:r>
              <a:rPr lang="en-GB" sz="2400" i="1" baseline="30000">
                <a:cs typeface="Calibri"/>
              </a:rPr>
              <a:t>2</a:t>
            </a:r>
            <a:r>
              <a:rPr lang="en-GB" sz="2400" i="1">
                <a:cs typeface="Calibri"/>
              </a:rPr>
              <a:t>)</a:t>
            </a:r>
          </a:p>
          <a:p>
            <a:r>
              <a:rPr lang="en-GB" sz="2400">
                <a:cs typeface="Calibri"/>
              </a:rPr>
              <a:t>Platt-scaling [4]</a:t>
            </a:r>
            <a:r>
              <a:rPr lang="en-GB" sz="2400" i="1">
                <a:cs typeface="Calibri"/>
              </a:rPr>
              <a:t> </a:t>
            </a:r>
            <a:r>
              <a:rPr lang="en-GB" sz="2400">
                <a:cs typeface="Calibri"/>
              </a:rPr>
              <a:t>needs </a:t>
            </a:r>
            <a:r>
              <a:rPr lang="en-GB" sz="2400" i="1">
                <a:cs typeface="Calibri"/>
              </a:rPr>
              <a:t>O(1/e</a:t>
            </a:r>
            <a:r>
              <a:rPr lang="en-GB" sz="2400" i="1" baseline="30000">
                <a:cs typeface="Calibri"/>
              </a:rPr>
              <a:t>2</a:t>
            </a:r>
            <a:r>
              <a:rPr lang="en-GB" sz="2400" i="1">
                <a:cs typeface="Calibri"/>
              </a:rPr>
              <a:t>) </a:t>
            </a:r>
            <a:r>
              <a:rPr lang="en-GB" sz="2400">
                <a:cs typeface="Calibri"/>
              </a:rPr>
              <a:t>samples </a:t>
            </a:r>
          </a:p>
          <a:p>
            <a:r>
              <a:rPr lang="en-GB" sz="2400">
                <a:cs typeface="Calibri"/>
              </a:rPr>
              <a:t>Calibration error is not measurable. </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ackground pattern&#10;&#10;Description automatically generated">
            <a:extLst>
              <a:ext uri="{FF2B5EF4-FFF2-40B4-BE49-F238E27FC236}">
                <a16:creationId xmlns:a16="http://schemas.microsoft.com/office/drawing/2014/main" id="{7B4ECD03-3CB3-4990-9694-8AFE020825F8}"/>
              </a:ext>
            </a:extLst>
          </p:cNvPr>
          <p:cNvPicPr>
            <a:picLocks noChangeAspect="1"/>
          </p:cNvPicPr>
          <p:nvPr/>
        </p:nvPicPr>
        <p:blipFill>
          <a:blip r:embed="rId3"/>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09712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64019D-C994-4A8E-BCA2-42F09BFF9A0A}"/>
              </a:ext>
            </a:extLst>
          </p:cNvPr>
          <p:cNvSpPr>
            <a:spLocks noGrp="1"/>
          </p:cNvSpPr>
          <p:nvPr>
            <p:ph type="title"/>
          </p:nvPr>
        </p:nvSpPr>
        <p:spPr>
          <a:xfrm>
            <a:off x="1046746" y="641850"/>
            <a:ext cx="3611880" cy="1535865"/>
          </a:xfrm>
        </p:spPr>
        <p:txBody>
          <a:bodyPr vert="horz" lIns="91440" tIns="45720" rIns="91440" bIns="45720" rtlCol="0" anchor="ctr">
            <a:normAutofit/>
          </a:bodyPr>
          <a:lstStyle/>
          <a:p>
            <a:r>
              <a:rPr lang="en-US" sz="3200"/>
              <a:t>Best of both worlds</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678DC3B-0377-4577-9437-59E0448800D2}"/>
              </a:ext>
            </a:extLst>
          </p:cNvPr>
          <p:cNvSpPr txBox="1"/>
          <p:nvPr/>
        </p:nvSpPr>
        <p:spPr>
          <a:xfrm>
            <a:off x="5300640" y="641850"/>
            <a:ext cx="6053160" cy="153586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a:t>Lower estimation error</a:t>
            </a:r>
          </a:p>
          <a:p>
            <a:pPr marL="285750" indent="-228600">
              <a:lnSpc>
                <a:spcPct val="90000"/>
              </a:lnSpc>
              <a:spcAft>
                <a:spcPts val="600"/>
              </a:spcAft>
              <a:buFont typeface="Arial" panose="020B0604020202020204" pitchFamily="34" charset="0"/>
              <a:buChar char="•"/>
            </a:pPr>
            <a:r>
              <a:rPr lang="en-US"/>
              <a:t>Improved sample complexity: </a:t>
            </a:r>
            <a:r>
              <a:rPr lang="en-US" i="1"/>
              <a:t>O(B+ 1/e</a:t>
            </a:r>
            <a:r>
              <a:rPr lang="en-US" i="1" baseline="30000"/>
              <a:t>2</a:t>
            </a:r>
            <a:r>
              <a:rPr lang="en-US" i="1"/>
              <a:t>)</a:t>
            </a:r>
          </a:p>
          <a:p>
            <a:pPr marL="285750" indent="-228600">
              <a:lnSpc>
                <a:spcPct val="90000"/>
              </a:lnSpc>
              <a:spcAft>
                <a:spcPts val="600"/>
              </a:spcAft>
              <a:buFont typeface="Arial" panose="020B0604020202020204" pitchFamily="34" charset="0"/>
              <a:buChar char="•"/>
            </a:pPr>
            <a:r>
              <a:rPr lang="en-US"/>
              <a:t>Measurable calibration error</a:t>
            </a:r>
          </a:p>
          <a:p>
            <a:pPr marL="285750" indent="-228600">
              <a:lnSpc>
                <a:spcPct val="90000"/>
              </a:lnSpc>
              <a:spcAft>
                <a:spcPts val="600"/>
              </a:spcAft>
              <a:buFont typeface="Arial" panose="020B0604020202020204" pitchFamily="34" charset="0"/>
              <a:buChar char="•"/>
            </a:pPr>
            <a:endParaRPr lang="en-US"/>
          </a:p>
        </p:txBody>
      </p:sp>
      <p:pic>
        <p:nvPicPr>
          <p:cNvPr id="4" name="Picture 4" descr="Chart, box and whisker chart&#10;&#10;Description automatically generated">
            <a:extLst>
              <a:ext uri="{FF2B5EF4-FFF2-40B4-BE49-F238E27FC236}">
                <a16:creationId xmlns:a16="http://schemas.microsoft.com/office/drawing/2014/main" id="{9C7B9AB9-BEEE-49EE-85E4-7454CCA68ACA}"/>
              </a:ext>
            </a:extLst>
          </p:cNvPr>
          <p:cNvPicPr>
            <a:picLocks noGrp="1" noChangeAspect="1"/>
          </p:cNvPicPr>
          <p:nvPr>
            <p:ph idx="1"/>
          </p:nvPr>
        </p:nvPicPr>
        <p:blipFill rotWithShape="1">
          <a:blip r:embed="rId3"/>
          <a:srcRect l="4668" r="1" b="1"/>
          <a:stretch/>
        </p:blipFill>
        <p:spPr>
          <a:xfrm>
            <a:off x="554416" y="2731167"/>
            <a:ext cx="11167447" cy="3484983"/>
          </a:xfrm>
          <a:prstGeom prst="rect">
            <a:avLst/>
          </a:prstGeom>
        </p:spPr>
      </p:pic>
      <p:sp>
        <p:nvSpPr>
          <p:cNvPr id="7" name="TextBox 6">
            <a:extLst>
              <a:ext uri="{FF2B5EF4-FFF2-40B4-BE49-F238E27FC236}">
                <a16:creationId xmlns:a16="http://schemas.microsoft.com/office/drawing/2014/main" id="{0952708F-B0C4-43B0-9F64-701CB3380427}"/>
              </a:ext>
            </a:extLst>
          </p:cNvPr>
          <p:cNvSpPr txBox="1"/>
          <p:nvPr/>
        </p:nvSpPr>
        <p:spPr>
          <a:xfrm>
            <a:off x="8733246" y="6362930"/>
            <a:ext cx="3193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GB" sz="1100" i="1" dirty="0"/>
              <a:t>Src: </a:t>
            </a:r>
            <a:r>
              <a:rPr lang="en-GB" sz="1100" i="1">
                <a:ea typeface="+mn-lt"/>
                <a:cs typeface="+mn-lt"/>
              </a:rPr>
              <a:t>Verified Uncertainty Calibration, Kumar et al</a:t>
            </a:r>
            <a:r>
              <a:rPr lang="en-GB" i="1">
                <a:ea typeface="+mn-lt"/>
                <a:cs typeface="+mn-lt"/>
              </a:rPr>
              <a:t>.</a:t>
            </a:r>
            <a:endParaRPr lang="en-GB" i="1"/>
          </a:p>
        </p:txBody>
      </p:sp>
    </p:spTree>
    <p:extLst>
      <p:ext uri="{BB962C8B-B14F-4D97-AF65-F5344CB8AC3E}">
        <p14:creationId xmlns:p14="http://schemas.microsoft.com/office/powerpoint/2010/main" val="1153599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8">
            <a:extLst>
              <a:ext uri="{FF2B5EF4-FFF2-40B4-BE49-F238E27FC236}">
                <a16:creationId xmlns:a16="http://schemas.microsoft.com/office/drawing/2014/main" id="{A751082F-8332-4DBC-9CAA-F67D94A2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22570" cy="6858000"/>
          </a:xfrm>
          <a:prstGeom prst="rect">
            <a:avLst/>
          </a:prstGeom>
          <a:ln>
            <a:no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37458-CED5-4AA7-AF89-6DF7DF38C1DE}"/>
              </a:ext>
            </a:extLst>
          </p:cNvPr>
          <p:cNvSpPr>
            <a:spLocks noGrp="1"/>
          </p:cNvSpPr>
          <p:nvPr>
            <p:ph type="title"/>
          </p:nvPr>
        </p:nvSpPr>
        <p:spPr>
          <a:xfrm>
            <a:off x="1078752" y="1054121"/>
            <a:ext cx="5067537" cy="1193856"/>
          </a:xfrm>
        </p:spPr>
        <p:txBody>
          <a:bodyPr vert="horz" lIns="91440" tIns="45720" rIns="91440" bIns="45720" rtlCol="0" anchor="ctr">
            <a:normAutofit/>
          </a:bodyPr>
          <a:lstStyle/>
          <a:p>
            <a:r>
              <a:rPr lang="en-US" sz="4000">
                <a:solidFill>
                  <a:srgbClr val="FFFFFF"/>
                </a:solidFill>
              </a:rPr>
              <a:t>Our Method</a:t>
            </a:r>
          </a:p>
          <a:p>
            <a:endParaRPr lang="en-US" sz="4000">
              <a:solidFill>
                <a:srgbClr val="FFFFFF"/>
              </a:solidFill>
            </a:endParaRPr>
          </a:p>
        </p:txBody>
      </p:sp>
      <p:sp>
        <p:nvSpPr>
          <p:cNvPr id="26" name="Rectangle 30">
            <a:extLst>
              <a:ext uri="{FF2B5EF4-FFF2-40B4-BE49-F238E27FC236}">
                <a16:creationId xmlns:a16="http://schemas.microsoft.com/office/drawing/2014/main" id="{A341596D-E1E4-4DEB-B2E7-A9538AFBA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40D366-F637-4455-B6A0-6DE44DA657AA}"/>
              </a:ext>
            </a:extLst>
          </p:cNvPr>
          <p:cNvSpPr txBox="1"/>
          <p:nvPr/>
        </p:nvSpPr>
        <p:spPr>
          <a:xfrm>
            <a:off x="1078992" y="2408844"/>
            <a:ext cx="5067294" cy="339122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endParaRPr lang="en-US" sz="2000">
              <a:solidFill>
                <a:srgbClr val="FFFFFE"/>
              </a:solidFill>
            </a:endParaRPr>
          </a:p>
          <a:p>
            <a:pPr marL="285750" indent="-228600">
              <a:lnSpc>
                <a:spcPct val="90000"/>
              </a:lnSpc>
              <a:spcAft>
                <a:spcPts val="600"/>
              </a:spcAft>
              <a:buFont typeface="Arial" panose="020B0604020202020204" pitchFamily="34" charset="0"/>
              <a:buChar char="•"/>
            </a:pPr>
            <a:r>
              <a:rPr lang="en-US" sz="2000">
                <a:solidFill>
                  <a:srgbClr val="FFFFFE"/>
                </a:solidFill>
              </a:rPr>
              <a:t>Minimize L</a:t>
            </a:r>
            <a:r>
              <a:rPr lang="en-US" sz="2000" baseline="-25000">
                <a:solidFill>
                  <a:srgbClr val="FFFFFE"/>
                </a:solidFill>
              </a:rPr>
              <a:t>train </a:t>
            </a:r>
            <a:endParaRPr lang="en-US" sz="2000">
              <a:solidFill>
                <a:srgbClr val="FFFFFE"/>
              </a:solidFill>
            </a:endParaRPr>
          </a:p>
          <a:p>
            <a:pPr marL="285750" indent="-228600">
              <a:lnSpc>
                <a:spcPct val="90000"/>
              </a:lnSpc>
              <a:spcAft>
                <a:spcPts val="600"/>
              </a:spcAft>
              <a:buFont typeface="Arial" panose="020B0604020202020204" pitchFamily="34" charset="0"/>
              <a:buChar char="•"/>
            </a:pPr>
            <a:r>
              <a:rPr lang="en-US" sz="2000">
                <a:solidFill>
                  <a:srgbClr val="FFFFFE"/>
                </a:solidFill>
              </a:rPr>
              <a:t>L</a:t>
            </a:r>
            <a:r>
              <a:rPr lang="en-US" sz="2000" baseline="-25000">
                <a:solidFill>
                  <a:srgbClr val="FFFFFE"/>
                </a:solidFill>
              </a:rPr>
              <a:t>class</a:t>
            </a:r>
            <a:r>
              <a:rPr lang="en-US" sz="2000">
                <a:solidFill>
                  <a:srgbClr val="FFFFFE"/>
                </a:solidFill>
              </a:rPr>
              <a:t>: classification loss eg. Cross entropy</a:t>
            </a:r>
          </a:p>
          <a:p>
            <a:pPr marL="285750" indent="-228600">
              <a:lnSpc>
                <a:spcPct val="90000"/>
              </a:lnSpc>
              <a:spcAft>
                <a:spcPts val="600"/>
              </a:spcAft>
              <a:buFont typeface="Arial" panose="020B0604020202020204" pitchFamily="34" charset="0"/>
              <a:buChar char="•"/>
            </a:pPr>
            <a:r>
              <a:rPr lang="en-US" sz="2000">
                <a:solidFill>
                  <a:srgbClr val="FFFFFE"/>
                </a:solidFill>
              </a:rPr>
              <a:t>L</a:t>
            </a:r>
            <a:r>
              <a:rPr lang="en-US" sz="2000" baseline="-25000">
                <a:solidFill>
                  <a:srgbClr val="FFFFFE"/>
                </a:solidFill>
              </a:rPr>
              <a:t>cal</a:t>
            </a:r>
            <a:r>
              <a:rPr lang="en-US" sz="2000">
                <a:solidFill>
                  <a:srgbClr val="FFFFFE"/>
                </a:solidFill>
              </a:rPr>
              <a:t>: calibration loss, eg. mean squared error, KL divergence</a:t>
            </a:r>
          </a:p>
          <a:p>
            <a:pPr indent="-228600">
              <a:lnSpc>
                <a:spcPct val="90000"/>
              </a:lnSpc>
              <a:spcAft>
                <a:spcPts val="600"/>
              </a:spcAft>
              <a:buFont typeface="Arial" panose="020B0604020202020204" pitchFamily="34" charset="0"/>
              <a:buChar char="•"/>
            </a:pPr>
            <a:r>
              <a:rPr lang="en-US" sz="2000">
                <a:solidFill>
                  <a:srgbClr val="FFFFFE"/>
                </a:solidFill>
              </a:rPr>
              <a:t>Estimate empirical probability </a:t>
            </a:r>
            <a:r>
              <a:rPr lang="en-US" sz="2000" i="1">
                <a:solidFill>
                  <a:srgbClr val="FFFFFE"/>
                </a:solidFill>
              </a:rPr>
              <a:t>q</a:t>
            </a:r>
            <a:r>
              <a:rPr lang="en-US" sz="2000">
                <a:solidFill>
                  <a:srgbClr val="FFFFFE"/>
                </a:solidFill>
              </a:rPr>
              <a:t> by Platt-Binning method</a:t>
            </a:r>
          </a:p>
        </p:txBody>
      </p:sp>
      <p:pic>
        <p:nvPicPr>
          <p:cNvPr id="6" name="Picture 6" descr="Text&#10;&#10;Description automatically generated">
            <a:extLst>
              <a:ext uri="{FF2B5EF4-FFF2-40B4-BE49-F238E27FC236}">
                <a16:creationId xmlns:a16="http://schemas.microsoft.com/office/drawing/2014/main" id="{878B5C77-DB60-4CBB-A919-DE054ACE572B}"/>
              </a:ext>
            </a:extLst>
          </p:cNvPr>
          <p:cNvPicPr>
            <a:picLocks noChangeAspect="1"/>
          </p:cNvPicPr>
          <p:nvPr/>
        </p:nvPicPr>
        <p:blipFill>
          <a:blip r:embed="rId3"/>
          <a:stretch>
            <a:fillRect/>
          </a:stretch>
        </p:blipFill>
        <p:spPr>
          <a:xfrm>
            <a:off x="7552815" y="908315"/>
            <a:ext cx="3781652" cy="1504186"/>
          </a:xfrm>
          <a:prstGeom prst="rect">
            <a:avLst/>
          </a:prstGeom>
          <a:effectLst>
            <a:outerShdw blurRad="406400" dist="317500" dir="5400000" sx="89000" sy="89000" rotWithShape="0">
              <a:prstClr val="black">
                <a:alpha val="15000"/>
              </a:prstClr>
            </a:outerShdw>
          </a:effectLst>
        </p:spPr>
      </p:pic>
      <p:pic>
        <p:nvPicPr>
          <p:cNvPr id="5" name="Picture 5" descr="A picture containing text&#10;&#10;Description automatically generated">
            <a:extLst>
              <a:ext uri="{FF2B5EF4-FFF2-40B4-BE49-F238E27FC236}">
                <a16:creationId xmlns:a16="http://schemas.microsoft.com/office/drawing/2014/main" id="{C0F9A79F-FA1A-4AA0-9207-E62FA011AD34}"/>
              </a:ext>
            </a:extLst>
          </p:cNvPr>
          <p:cNvPicPr>
            <a:picLocks noChangeAspect="1"/>
          </p:cNvPicPr>
          <p:nvPr/>
        </p:nvPicPr>
        <p:blipFill>
          <a:blip r:embed="rId4"/>
          <a:stretch>
            <a:fillRect/>
          </a:stretch>
        </p:blipFill>
        <p:spPr>
          <a:xfrm>
            <a:off x="7552815" y="4693551"/>
            <a:ext cx="3781652" cy="1002137"/>
          </a:xfrm>
          <a:prstGeom prst="rect">
            <a:avLst/>
          </a:prstGeom>
          <a:effectLst>
            <a:outerShdw blurRad="406400" dist="317500" dir="5400000" sx="89000" sy="89000" rotWithShape="0">
              <a:prstClr val="black">
                <a:alpha val="15000"/>
              </a:prstClr>
            </a:outerShdw>
          </a:effectLst>
        </p:spPr>
      </p:pic>
      <p:pic>
        <p:nvPicPr>
          <p:cNvPr id="4" name="Picture 4" descr="A picture containing text&#10;&#10;Description automatically generated">
            <a:extLst>
              <a:ext uri="{FF2B5EF4-FFF2-40B4-BE49-F238E27FC236}">
                <a16:creationId xmlns:a16="http://schemas.microsoft.com/office/drawing/2014/main" id="{FBBFBF2C-7B15-41E1-8AC3-A75E8CDD6819}"/>
              </a:ext>
            </a:extLst>
          </p:cNvPr>
          <p:cNvPicPr>
            <a:picLocks noGrp="1" noChangeAspect="1"/>
          </p:cNvPicPr>
          <p:nvPr>
            <p:ph idx="1"/>
          </p:nvPr>
        </p:nvPicPr>
        <p:blipFill>
          <a:blip r:embed="rId5"/>
          <a:stretch>
            <a:fillRect/>
          </a:stretch>
        </p:blipFill>
        <p:spPr>
          <a:xfrm>
            <a:off x="7552675" y="3006042"/>
            <a:ext cx="3783128" cy="845916"/>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3277782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95AE-0C64-45B6-BCBA-CBBD9904FFD9}"/>
              </a:ext>
            </a:extLst>
          </p:cNvPr>
          <p:cNvSpPr>
            <a:spLocks noGrp="1"/>
          </p:cNvSpPr>
          <p:nvPr>
            <p:ph type="title"/>
          </p:nvPr>
        </p:nvSpPr>
        <p:spPr/>
        <p:txBody>
          <a:bodyPr/>
          <a:lstStyle/>
          <a:p>
            <a:r>
              <a:rPr lang="en-GB">
                <a:cs typeface="Calibri Light"/>
              </a:rPr>
              <a:t>Platt-Binning Calibrator</a:t>
            </a:r>
            <a:endParaRPr lang="en-US"/>
          </a:p>
        </p:txBody>
      </p:sp>
      <p:sp>
        <p:nvSpPr>
          <p:cNvPr id="3" name="Content Placeholder 2">
            <a:extLst>
              <a:ext uri="{FF2B5EF4-FFF2-40B4-BE49-F238E27FC236}">
                <a16:creationId xmlns:a16="http://schemas.microsoft.com/office/drawing/2014/main" id="{9310F0BE-1AB5-4F19-88D2-699F119EC8FA}"/>
              </a:ext>
            </a:extLst>
          </p:cNvPr>
          <p:cNvSpPr>
            <a:spLocks noGrp="1"/>
          </p:cNvSpPr>
          <p:nvPr>
            <p:ph idx="1"/>
          </p:nvPr>
        </p:nvSpPr>
        <p:spPr/>
        <p:txBody>
          <a:bodyPr vert="horz" lIns="91440" tIns="45720" rIns="91440" bIns="45720" rtlCol="0" anchor="t">
            <a:normAutofit/>
          </a:bodyPr>
          <a:lstStyle/>
          <a:p>
            <a:r>
              <a:rPr lang="en-GB">
                <a:solidFill>
                  <a:schemeClr val="tx1">
                    <a:alpha val="60000"/>
                  </a:schemeClr>
                </a:solidFill>
                <a:ea typeface="+mn-lt"/>
                <a:cs typeface="+mn-lt"/>
              </a:rPr>
              <a:t>Fit </a:t>
            </a:r>
            <a:r>
              <a:rPr lang="en-GB" i="1">
                <a:solidFill>
                  <a:schemeClr val="tx1">
                    <a:alpha val="60000"/>
                  </a:schemeClr>
                </a:solidFill>
                <a:ea typeface="+mn-lt"/>
                <a:cs typeface="+mn-lt"/>
              </a:rPr>
              <a:t>g </a:t>
            </a:r>
            <a:r>
              <a:rPr lang="en-GB">
                <a:solidFill>
                  <a:schemeClr val="tx1">
                    <a:alpha val="60000"/>
                  </a:schemeClr>
                </a:solidFill>
                <a:ea typeface="+mn-lt"/>
                <a:cs typeface="+mn-lt"/>
              </a:rPr>
              <a:t>:</a:t>
            </a:r>
            <a:endParaRPr lang="en-US">
              <a:solidFill>
                <a:schemeClr val="tx1">
                  <a:alpha val="60000"/>
                </a:schemeClr>
              </a:solidFill>
            </a:endParaRPr>
          </a:p>
          <a:p>
            <a:endParaRPr lang="en-GB" dirty="0">
              <a:solidFill>
                <a:schemeClr val="tx1">
                  <a:alpha val="60000"/>
                </a:schemeClr>
              </a:solidFill>
              <a:ea typeface="+mn-lt"/>
              <a:cs typeface="+mn-lt"/>
            </a:endParaRPr>
          </a:p>
          <a:p>
            <a:r>
              <a:rPr lang="en-GB">
                <a:solidFill>
                  <a:schemeClr val="tx1">
                    <a:alpha val="60000"/>
                  </a:schemeClr>
                </a:solidFill>
                <a:ea typeface="+mn-lt"/>
                <a:cs typeface="+mn-lt"/>
              </a:rPr>
              <a:t>Choose</a:t>
            </a:r>
            <a:r>
              <a:rPr lang="en-GB">
                <a:solidFill>
                  <a:schemeClr val="tx1">
                    <a:alpha val="60000"/>
                  </a:schemeClr>
                </a:solidFill>
                <a:cs typeface="Calibri"/>
              </a:rPr>
              <a:t> bins for equal number of </a:t>
            </a:r>
            <a:r>
              <a:rPr lang="en-GB" i="1">
                <a:solidFill>
                  <a:schemeClr val="tx1">
                    <a:alpha val="60000"/>
                  </a:schemeClr>
                </a:solidFill>
                <a:cs typeface="Calibri"/>
              </a:rPr>
              <a:t>g(z</a:t>
            </a:r>
            <a:r>
              <a:rPr lang="en-GB" i="1" baseline="-25000">
                <a:solidFill>
                  <a:schemeClr val="tx1">
                    <a:alpha val="60000"/>
                  </a:schemeClr>
                </a:solidFill>
                <a:cs typeface="Calibri"/>
              </a:rPr>
              <a:t>i</a:t>
            </a:r>
            <a:r>
              <a:rPr lang="en-GB" i="1">
                <a:solidFill>
                  <a:schemeClr val="tx1">
                    <a:alpha val="60000"/>
                  </a:schemeClr>
                </a:solidFill>
                <a:cs typeface="Calibri"/>
              </a:rPr>
              <a:t>)</a:t>
            </a:r>
            <a:r>
              <a:rPr lang="en-GB">
                <a:solidFill>
                  <a:schemeClr val="tx1">
                    <a:alpha val="60000"/>
                  </a:schemeClr>
                </a:solidFill>
                <a:cs typeface="Calibri"/>
              </a:rPr>
              <a:t> in </a:t>
            </a:r>
            <a:r>
              <a:rPr lang="en-GB" i="1">
                <a:solidFill>
                  <a:schemeClr val="tx1">
                    <a:alpha val="60000"/>
                  </a:schemeClr>
                </a:solidFill>
                <a:cs typeface="Calibri"/>
              </a:rPr>
              <a:t>T</a:t>
            </a:r>
            <a:r>
              <a:rPr lang="en-GB">
                <a:solidFill>
                  <a:schemeClr val="tx1">
                    <a:alpha val="60000"/>
                  </a:schemeClr>
                </a:solidFill>
                <a:cs typeface="Calibri"/>
              </a:rPr>
              <a:t>  to land in each bin</a:t>
            </a:r>
            <a:r>
              <a:rPr lang="en-GB" i="1">
                <a:solidFill>
                  <a:schemeClr val="tx1">
                    <a:alpha val="60000"/>
                  </a:schemeClr>
                </a:solidFill>
                <a:cs typeface="Calibri"/>
              </a:rPr>
              <a:t> I</a:t>
            </a:r>
            <a:r>
              <a:rPr lang="en-GB" i="1" baseline="-25000">
                <a:solidFill>
                  <a:schemeClr val="tx1">
                    <a:alpha val="60000"/>
                  </a:schemeClr>
                </a:solidFill>
                <a:cs typeface="Calibri"/>
              </a:rPr>
              <a:t>j  </a:t>
            </a:r>
            <a:endParaRPr lang="en-GB" dirty="0">
              <a:solidFill>
                <a:schemeClr val="tx1">
                  <a:alpha val="60000"/>
                </a:schemeClr>
              </a:solidFill>
              <a:cs typeface="Calibri"/>
            </a:endParaRPr>
          </a:p>
          <a:p>
            <a:endParaRPr lang="en-GB" i="1" baseline="-25000" dirty="0">
              <a:solidFill>
                <a:schemeClr val="tx1">
                  <a:alpha val="60000"/>
                </a:schemeClr>
              </a:solidFill>
              <a:cs typeface="Calibri"/>
            </a:endParaRPr>
          </a:p>
          <a:p>
            <a:r>
              <a:rPr lang="en-GB">
                <a:solidFill>
                  <a:schemeClr val="tx1">
                    <a:alpha val="60000"/>
                  </a:schemeClr>
                </a:solidFill>
                <a:cs typeface="Calibri"/>
              </a:rPr>
              <a:t>Discretize </a:t>
            </a:r>
            <a:r>
              <a:rPr lang="en-GB" i="1">
                <a:solidFill>
                  <a:schemeClr val="tx1">
                    <a:alpha val="60000"/>
                  </a:schemeClr>
                </a:solidFill>
                <a:cs typeface="Calibri"/>
              </a:rPr>
              <a:t>g</a:t>
            </a:r>
            <a:r>
              <a:rPr lang="en-GB">
                <a:solidFill>
                  <a:schemeClr val="tx1">
                    <a:alpha val="60000"/>
                  </a:schemeClr>
                </a:solidFill>
                <a:cs typeface="Calibri"/>
              </a:rPr>
              <a:t>: output average </a:t>
            </a:r>
            <a:r>
              <a:rPr lang="en-GB" i="1">
                <a:solidFill>
                  <a:schemeClr val="tx1">
                    <a:alpha val="60000"/>
                  </a:schemeClr>
                </a:solidFill>
                <a:cs typeface="Calibri"/>
              </a:rPr>
              <a:t>g</a:t>
            </a:r>
            <a:r>
              <a:rPr lang="en-GB">
                <a:solidFill>
                  <a:schemeClr val="tx1">
                    <a:alpha val="60000"/>
                  </a:schemeClr>
                </a:solidFill>
                <a:cs typeface="Calibri"/>
              </a:rPr>
              <a:t> value in each bin</a:t>
            </a:r>
            <a:endParaRPr lang="en-GB">
              <a:ea typeface="+mn-lt"/>
              <a:cs typeface="+mn-lt"/>
            </a:endParaRPr>
          </a:p>
          <a:p>
            <a:pPr marL="0" indent="0">
              <a:buNone/>
            </a:pPr>
            <a:endParaRPr lang="en-GB" dirty="0">
              <a:solidFill>
                <a:srgbClr val="000000">
                  <a:alpha val="60000"/>
                </a:srgbClr>
              </a:solidFill>
              <a:cs typeface="Calibri"/>
            </a:endParaRPr>
          </a:p>
        </p:txBody>
      </p:sp>
      <p:pic>
        <p:nvPicPr>
          <p:cNvPr id="4" name="Picture 4" descr="A picture containing object, clock, drawing&#10;&#10;Description automatically generated">
            <a:extLst>
              <a:ext uri="{FF2B5EF4-FFF2-40B4-BE49-F238E27FC236}">
                <a16:creationId xmlns:a16="http://schemas.microsoft.com/office/drawing/2014/main" id="{1EE5A184-7B65-4F9C-AFDF-889325BAFCE2}"/>
              </a:ext>
            </a:extLst>
          </p:cNvPr>
          <p:cNvPicPr>
            <a:picLocks noChangeAspect="1"/>
          </p:cNvPicPr>
          <p:nvPr/>
        </p:nvPicPr>
        <p:blipFill>
          <a:blip r:embed="rId3"/>
          <a:stretch>
            <a:fillRect/>
          </a:stretch>
        </p:blipFill>
        <p:spPr>
          <a:xfrm>
            <a:off x="2180095" y="1906774"/>
            <a:ext cx="4138046" cy="370995"/>
          </a:xfrm>
          <a:prstGeom prst="rect">
            <a:avLst/>
          </a:prstGeom>
        </p:spPr>
      </p:pic>
      <p:pic>
        <p:nvPicPr>
          <p:cNvPr id="6" name="Picture 6">
            <a:extLst>
              <a:ext uri="{FF2B5EF4-FFF2-40B4-BE49-F238E27FC236}">
                <a16:creationId xmlns:a16="http://schemas.microsoft.com/office/drawing/2014/main" id="{235B84B7-B8F6-4306-B8EF-309B0C2F55BC}"/>
              </a:ext>
            </a:extLst>
          </p:cNvPr>
          <p:cNvPicPr>
            <a:picLocks noChangeAspect="1"/>
          </p:cNvPicPr>
          <p:nvPr/>
        </p:nvPicPr>
        <p:blipFill>
          <a:blip r:embed="rId4"/>
          <a:stretch>
            <a:fillRect/>
          </a:stretch>
        </p:blipFill>
        <p:spPr>
          <a:xfrm>
            <a:off x="8547316" y="3992030"/>
            <a:ext cx="2226590" cy="294615"/>
          </a:xfrm>
          <a:prstGeom prst="rect">
            <a:avLst/>
          </a:prstGeom>
        </p:spPr>
      </p:pic>
    </p:spTree>
    <p:extLst>
      <p:ext uri="{BB962C8B-B14F-4D97-AF65-F5344CB8AC3E}">
        <p14:creationId xmlns:p14="http://schemas.microsoft.com/office/powerpoint/2010/main" val="2243925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7" name="Picture 7" descr="Text&#10;&#10;Description automatically generated">
            <a:extLst>
              <a:ext uri="{FF2B5EF4-FFF2-40B4-BE49-F238E27FC236}">
                <a16:creationId xmlns:a16="http://schemas.microsoft.com/office/drawing/2014/main" id="{00812D8E-7400-4E8C-9CEC-EEFF37B187F2}"/>
              </a:ext>
            </a:extLst>
          </p:cNvPr>
          <p:cNvPicPr>
            <a:picLocks noGrp="1" noChangeAspect="1"/>
          </p:cNvPicPr>
          <p:nvPr>
            <p:ph idx="1"/>
          </p:nvPr>
        </p:nvPicPr>
        <p:blipFill rotWithShape="1">
          <a:blip r:embed="rId3"/>
          <a:srcRect t="1679" r="1" b="3201"/>
          <a:stretch/>
        </p:blipFill>
        <p:spPr>
          <a:xfrm>
            <a:off x="872064" y="857675"/>
            <a:ext cx="4593715" cy="5140669"/>
          </a:xfrm>
          <a:prstGeom prst="rect">
            <a:avLst/>
          </a:prstGeom>
        </p:spPr>
      </p:pic>
      <p:sp>
        <p:nvSpPr>
          <p:cNvPr id="5" name="TextBox 4">
            <a:extLst>
              <a:ext uri="{FF2B5EF4-FFF2-40B4-BE49-F238E27FC236}">
                <a16:creationId xmlns:a16="http://schemas.microsoft.com/office/drawing/2014/main" id="{5B80DE86-5F92-45B1-BFF6-7EC678E01556}"/>
              </a:ext>
            </a:extLst>
          </p:cNvPr>
          <p:cNvSpPr txBox="1"/>
          <p:nvPr/>
        </p:nvSpPr>
        <p:spPr>
          <a:xfrm>
            <a:off x="7074977" y="4246535"/>
            <a:ext cx="36730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chemeClr val="bg1"/>
                </a:solidFill>
              </a:rPr>
              <a:t>Platt-Binning Algorithm</a:t>
            </a:r>
            <a:endParaRPr lang="en-GB" sz="2800">
              <a:solidFill>
                <a:schemeClr val="bg1"/>
              </a:solidFill>
              <a:cs typeface="Calibri"/>
            </a:endParaRPr>
          </a:p>
        </p:txBody>
      </p:sp>
    </p:spTree>
    <p:extLst>
      <p:ext uri="{BB962C8B-B14F-4D97-AF65-F5344CB8AC3E}">
        <p14:creationId xmlns:p14="http://schemas.microsoft.com/office/powerpoint/2010/main" val="636457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182C-94B3-4544-9F5D-5A1E51742F47}"/>
              </a:ext>
            </a:extLst>
          </p:cNvPr>
          <p:cNvSpPr>
            <a:spLocks noGrp="1"/>
          </p:cNvSpPr>
          <p:nvPr>
            <p:ph type="title"/>
          </p:nvPr>
        </p:nvSpPr>
        <p:spPr/>
        <p:txBody>
          <a:bodyPr/>
          <a:lstStyle/>
          <a:p>
            <a:r>
              <a:rPr lang="en-GB" dirty="0">
                <a:cs typeface="Calibri Light"/>
              </a:rPr>
              <a:t>Experiment</a:t>
            </a:r>
            <a:endParaRPr lang="en-GB" dirty="0"/>
          </a:p>
        </p:txBody>
      </p:sp>
      <p:graphicFrame>
        <p:nvGraphicFramePr>
          <p:cNvPr id="5" name="Content Placeholder 2">
            <a:extLst>
              <a:ext uri="{FF2B5EF4-FFF2-40B4-BE49-F238E27FC236}">
                <a16:creationId xmlns:a16="http://schemas.microsoft.com/office/drawing/2014/main" id="{64997956-1CBF-4AF7-8AA7-6D77A9DD04C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97693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19</Slides>
  <Notes>15</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NLP Project Presentation</vt:lpstr>
      <vt:lpstr>DNN rocks?</vt:lpstr>
      <vt:lpstr>But how to calibrate?</vt:lpstr>
      <vt:lpstr>How much training data?</vt:lpstr>
      <vt:lpstr>Best of both worlds</vt:lpstr>
      <vt:lpstr>Our Method </vt:lpstr>
      <vt:lpstr>Platt-Binning Calibrator</vt:lpstr>
      <vt:lpstr>PowerPoint Presentation</vt:lpstr>
      <vt:lpstr>Experiment</vt:lpstr>
      <vt:lpstr>Evaluation</vt:lpstr>
      <vt:lpstr>Results</vt:lpstr>
      <vt:lpstr>PowerPoint Presentation</vt:lpstr>
      <vt:lpstr>Qualitative analysis</vt:lpstr>
      <vt:lpstr>Calibration Plots</vt:lpstr>
      <vt:lpstr>Effect of Bin size</vt:lpstr>
      <vt:lpstr>Effect of regularization factor</vt:lpstr>
      <vt:lpstr>Conclusion</vt:lpstr>
      <vt:lpstr>Acknowledgement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2034</cp:revision>
  <dcterms:created xsi:type="dcterms:W3CDTF">2021-01-17T18:57:32Z</dcterms:created>
  <dcterms:modified xsi:type="dcterms:W3CDTF">2021-01-18T18:56:28Z</dcterms:modified>
</cp:coreProperties>
</file>